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82" r:id="rId3"/>
    <p:sldId id="260" r:id="rId4"/>
    <p:sldId id="261" r:id="rId5"/>
    <p:sldId id="284" r:id="rId6"/>
    <p:sldId id="285" r:id="rId7"/>
    <p:sldId id="286" r:id="rId8"/>
    <p:sldId id="287" r:id="rId9"/>
    <p:sldId id="288" r:id="rId10"/>
    <p:sldId id="289" r:id="rId11"/>
    <p:sldId id="299" r:id="rId12"/>
    <p:sldId id="306" r:id="rId13"/>
    <p:sldId id="303" r:id="rId14"/>
    <p:sldId id="300" r:id="rId15"/>
    <p:sldId id="301" r:id="rId16"/>
    <p:sldId id="307" r:id="rId17"/>
    <p:sldId id="304" r:id="rId18"/>
    <p:sldId id="305" r:id="rId19"/>
    <p:sldId id="290" r:id="rId20"/>
    <p:sldId id="291" r:id="rId21"/>
    <p:sldId id="295" r:id="rId22"/>
    <p:sldId id="308" r:id="rId23"/>
    <p:sldId id="294" r:id="rId24"/>
    <p:sldId id="292" r:id="rId25"/>
    <p:sldId id="297" r:id="rId26"/>
    <p:sldId id="293" r:id="rId27"/>
    <p:sldId id="281" r:id="rId2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D8B9"/>
    <a:srgbClr val="FF33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5027" autoAdjust="0"/>
  </p:normalViewPr>
  <p:slideViewPr>
    <p:cSldViewPr>
      <p:cViewPr varScale="1">
        <p:scale>
          <a:sx n="70" d="100"/>
          <a:sy n="70" d="100"/>
        </p:scale>
        <p:origin x="183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A0AC6-58EA-4CE8-8E20-4C26AD149B09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102EC5-A6E8-40F4-AEB3-E168FBFE8C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173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sa.gov.au/sites/default/files/2022-02/visual-flight-rules-guide-interactive.pdf?fbclid=IwAR1UaCK_iV0-Jtzm51iVcHuIX3WeCYvXTU3fJ3z6t-6NLzT85uRUugpFagI" TargetMode="External"/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CTAF: Common Traffic Advisory Frequency. Airfields where pilots themselves coordinate taxiing, starting and landing.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173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AU" dirty="0"/>
              <a:t>There is always controlled airspace class A above all other airspaces. Inside radar controlled areas, it starts at 17,500ft (FL175), outside it starts at 245,000ft (FL245). As our maximum height is usually 10,000 – 12,500ft (depending on whether we have an oxygen endorsement), this means we have to fly around airspaces if their upper boundaries are &gt;12,500ft (see slide 20 for max heights).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AU" dirty="0"/>
              <a:t>As we cannot maintain height, it is not always advisable to try to fly above an airspace (unless we are sure we can remain clear of the boundaries).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9352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714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9545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5755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1773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/>
              <a:t>https://www.airservicesaustralia.com/naips/Fua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Check this link to learn more about the operations in the restricted military areas: https://www.casa.gov.au/search-centre/stay-ontrack-flying-brisbane-region/general-military-information?fbclid=IwAR0v5_qMeuBrtv5g_eq0Lo8Mo72Eve3_dkh4E07s5yUcyVEm1u-bUgwgK1o#Militaryairspace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7561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71A4CA-D0A4-9D41-148C-7887AB5DBB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3F1C88-D2E4-F0DC-0203-5972EF7246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010245-C9FF-42B2-1E56-13EC6B0832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/>
              <a:t>https://www.airservicesaustralia.com/naips/Fua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Check this link to learn more about the operations in the restricted military areas: https://www.casa.gov.au/search-centre/stay-ontrack-flying-brisbane-region/general-military-information?fbclid=IwAR0v5_qMeuBrtv5g_eq0Lo8Mo72Eve3_dkh4E07s5yUcyVEm1u-bUgwgK1o#Militaryairspace</a:t>
            </a:r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D7F401-7D7E-E43C-BABB-897E402177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0973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/>
              <a:t>https://www.airservicesaustralia.com/naips/Fua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0658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We can also ask for clearance through airspace when it is active. I would not recommend trying this as the tower may ask you for things we don’t have, like SSR codes / transponder codes when you request clearance. Anyhow: For airways clearance through restricted areas, contact Oakey Delivery on VHF 133.35. Request clearance through Amberley by contacting Amberley Delivery on VHF 134.6.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32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701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ECB22F-FCB9-B272-60FE-024E2D85A9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2DA6D9-BAAC-0C3C-68B9-4C1D0B4F09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AFF030-65C5-D50B-C618-13F7E2246A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9D7DDF-4FB3-4B97-7047-6BCFB6A5C6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041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922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088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1443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9969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256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BE23E-3064-104D-FE0F-28BE6731D2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AB03BB-DFF5-C5FA-C886-D17ACB0287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6467C6-1E75-1858-1C47-6C0C54FAE2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C875FE-9783-7E22-F34E-7E5FFE8299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1766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580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This is from CASR part 91. See also CASA </a:t>
            </a:r>
            <a:r>
              <a:rPr lang="en-AU" dirty="0">
                <a:hlinkClick r:id="rId3"/>
              </a:rPr>
              <a:t>https://www.casa.gov.au/sites/default/files/2022-02/visual-flight-rules-guide-interactive.pdf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7255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4.1.9 &gt;10,000 Feet Above Mean Sea Level </a:t>
            </a:r>
            <a:endParaRPr lang="en-AU" sz="1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AU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4.1.9.1 Hang Gliders, Paragliders, Powered Paragliders &amp; </a:t>
            </a:r>
            <a:r>
              <a:rPr lang="en-AU" sz="1800" b="1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Weightshift</a:t>
            </a:r>
            <a:r>
              <a:rPr lang="en-AU" sz="18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Microlights </a:t>
            </a:r>
            <a:endParaRPr lang="en-AU" sz="1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AU" sz="1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No hang glider, paraglider, powered paraglider or </a:t>
            </a:r>
            <a:r>
              <a:rPr lang="en-AU" sz="18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weightshift</a:t>
            </a:r>
            <a:r>
              <a:rPr lang="en-AU" sz="1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microlight shall be flown at a height above 10,000 feet above mean sea level except where the pilot: </a:t>
            </a:r>
          </a:p>
          <a:p>
            <a:r>
              <a:rPr lang="en-AU" sz="1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(a) Is not limited by controlled airspace; and </a:t>
            </a:r>
          </a:p>
          <a:p>
            <a:r>
              <a:rPr lang="en-AU" sz="1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(b) has an Oxygen Endorsement; and </a:t>
            </a:r>
          </a:p>
          <a:p>
            <a:r>
              <a:rPr lang="en-AU" sz="1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(c) is carrying and using an approved oxygen supply system, or </a:t>
            </a:r>
          </a:p>
          <a:p>
            <a:r>
              <a:rPr lang="en-AU" sz="1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(d) is given written permission by CASA. 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7079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02EC5-A6E8-40F4-AEB3-E168FBFE8C7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067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350588-21B0-4D69-9B77-4477B524D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4299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D2CD5C-76A2-4092-9D1D-29EAABFF392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47155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51EF7-A3E5-4CA5-820F-1EF58650518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262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4C6633-C8D0-4E9D-800D-B80D57A0F89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8341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452D9E-0DF3-48FE-A58E-C083B6B0F28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5338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8E9674-B229-4214-9B36-5C57C598B05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4918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F5881-16B5-4B2B-974B-D25C6E01969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4367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125941-F4E7-4FA3-AAC9-DD4AFC6975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2536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C19D07-F4E5-4905-A63C-1CE3FECA9E6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25114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EB1198-A1C9-40DD-9746-6FBDED1D7C1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0307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01DCA6-9EFF-4091-9867-43B0382ACA9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9694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Textmasterformate durch Klicken bearbeiten</a:t>
            </a:r>
          </a:p>
          <a:p>
            <a:pPr lvl="1"/>
            <a:r>
              <a:rPr lang="en-US" altLang="en-US"/>
              <a:t>Zweite Ebene</a:t>
            </a:r>
          </a:p>
          <a:p>
            <a:pPr lvl="2"/>
            <a:r>
              <a:rPr lang="en-US" altLang="en-US"/>
              <a:t>Dritte Ebene</a:t>
            </a:r>
          </a:p>
          <a:p>
            <a:pPr lvl="3"/>
            <a:r>
              <a:rPr lang="en-US" altLang="en-US"/>
              <a:t>Vierte Ebene</a:t>
            </a:r>
          </a:p>
          <a:p>
            <a:pPr lvl="4"/>
            <a:r>
              <a:rPr lang="en-US" altLang="en-US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3F528F-24DE-4543-8D0A-19223045AEB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wickedwings.com.au/about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xcaustralia.org/aircheck/aircheck.php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xcaustralia.org/aircheck/aircheck.php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xcaustralia.org/aircheck/aircheck.php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xcaustralia.org/aircheck/aircheck.php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xcaustralia.org/aircheck/aircheck.php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xcaustralia.org/aircheck/aircheck.php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xcaustralia.org/aircheck/aircheck.php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xcaustralia.org/aircheck/aircheck.php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airservicesaustralia.com/naips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hyperlink" Target="https://www.airservices.gov.au/naips/Briefing/Location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xcaustralia.org/aircheck/aircheck.php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8.png"/><Relationship Id="rId2" Type="http://schemas.openxmlformats.org/officeDocument/2006/relationships/hyperlink" Target="mailto:s.becker@psy.uq.edu.au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890617"/>
            <a:ext cx="7772400" cy="533400"/>
          </a:xfrm>
          <a:solidFill>
            <a:schemeClr val="bg1"/>
          </a:solidFill>
        </p:spPr>
        <p:txBody>
          <a:bodyPr anchor="ctr"/>
          <a:lstStyle/>
          <a:p>
            <a:r>
              <a:rPr lang="en-US" altLang="en-US" sz="4800" i="1" dirty="0">
                <a:solidFill>
                  <a:srgbClr val="0070C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  <a:reflection blurRad="6350" stA="55000" endA="50" endPos="85000" dir="5400000" sy="-100000" algn="bl" rotWithShape="0"/>
                </a:effectLst>
              </a:rPr>
              <a:t>Help</a:t>
            </a:r>
            <a:endParaRPr lang="en-US" altLang="en-US" sz="4800" dirty="0">
              <a:solidFill>
                <a:srgbClr val="0070C0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18635" y="3043619"/>
            <a:ext cx="6400800" cy="2057400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3600" baseline="30000" dirty="0"/>
          </a:p>
          <a:p>
            <a:pPr>
              <a:lnSpc>
                <a:spcPct val="80000"/>
              </a:lnSpc>
            </a:pPr>
            <a:r>
              <a:rPr lang="en-US" altLang="en-US" sz="3600" baseline="30000"/>
              <a:t>Stefanie Becker</a:t>
            </a:r>
          </a:p>
          <a:p>
            <a:pPr>
              <a:lnSpc>
                <a:spcPct val="80000"/>
              </a:lnSpc>
            </a:pPr>
            <a:endParaRPr lang="en-US" altLang="en-US" sz="3600" baseline="30000" dirty="0"/>
          </a:p>
          <a:p>
            <a:pPr>
              <a:lnSpc>
                <a:spcPct val="110000"/>
              </a:lnSpc>
            </a:pPr>
            <a:r>
              <a:rPr lang="en-US" altLang="en-US" sz="2700" baseline="30000"/>
              <a:t>Senior Safety </a:t>
            </a:r>
            <a:r>
              <a:rPr lang="en-US" altLang="en-US" sz="2700" baseline="30000" dirty="0"/>
              <a:t>Officer of </a:t>
            </a:r>
            <a:r>
              <a:rPr lang="en-US" altLang="en-US" sz="2700" baseline="30000"/>
              <a:t>Wicked Wings</a:t>
            </a:r>
          </a:p>
          <a:p>
            <a:pPr>
              <a:lnSpc>
                <a:spcPct val="110000"/>
              </a:lnSpc>
            </a:pPr>
            <a:r>
              <a:rPr lang="en-US" altLang="en-US" sz="2700" baseline="30000"/>
              <a:t>Secretary of Wicked Wings</a:t>
            </a:r>
          </a:p>
          <a:p>
            <a:pPr>
              <a:lnSpc>
                <a:spcPct val="110000"/>
              </a:lnSpc>
            </a:pPr>
            <a:r>
              <a:rPr lang="en-US" altLang="en-US" sz="2700" baseline="30000"/>
              <a:t>President of Queensland Sports Aviators</a:t>
            </a:r>
            <a:endParaRPr lang="en-US" altLang="en-US" sz="2700" baseline="30000" dirty="0"/>
          </a:p>
          <a:p>
            <a:pPr>
              <a:lnSpc>
                <a:spcPct val="80000"/>
              </a:lnSpc>
            </a:pPr>
            <a:endParaRPr lang="en-US" altLang="en-US" sz="2800" baseline="30000" dirty="0"/>
          </a:p>
          <a:p>
            <a:pPr>
              <a:lnSpc>
                <a:spcPct val="80000"/>
              </a:lnSpc>
            </a:pPr>
            <a:endParaRPr lang="en-US" altLang="en-US" sz="2800" baseline="30000" dirty="0"/>
          </a:p>
          <a:p>
            <a:pPr>
              <a:lnSpc>
                <a:spcPct val="80000"/>
              </a:lnSpc>
            </a:pPr>
            <a:endParaRPr lang="en-US" altLang="en-US" sz="2800" baseline="30000" dirty="0"/>
          </a:p>
          <a:p>
            <a:pPr>
              <a:lnSpc>
                <a:spcPct val="80000"/>
              </a:lnSpc>
            </a:pPr>
            <a:endParaRPr lang="en-US" altLang="en-US" sz="2800" baseline="30000" dirty="0"/>
          </a:p>
          <a:p>
            <a:pPr>
              <a:lnSpc>
                <a:spcPct val="80000"/>
              </a:lnSpc>
            </a:pPr>
            <a:endParaRPr lang="en-US" altLang="en-US" sz="2800" baseline="30000"/>
          </a:p>
          <a:p>
            <a:pPr>
              <a:lnSpc>
                <a:spcPct val="80000"/>
              </a:lnSpc>
            </a:pPr>
            <a:endParaRPr lang="en-US" altLang="en-US" sz="2800" baseline="30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561" y="5372981"/>
            <a:ext cx="1662877" cy="875419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936100" y="1862079"/>
            <a:ext cx="7389865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en-US" sz="5400" i="1" baseline="30000" dirty="0">
                <a:solidFill>
                  <a:srgbClr val="0070C0"/>
                </a:solidFill>
              </a:rPr>
              <a:t>with Airspaces (and VHF calls)</a:t>
            </a:r>
            <a:endParaRPr lang="en-US" altLang="en-US" sz="4400" i="1" baseline="300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295400" y="314689"/>
            <a:ext cx="6553200" cy="676120"/>
          </a:xfrm>
        </p:spPr>
        <p:txBody>
          <a:bodyPr/>
          <a:lstStyle/>
          <a:p>
            <a:r>
              <a:rPr lang="en-US" altLang="en-US" sz="3200" b="1" dirty="0"/>
              <a:t>Official airspace resource: VNC </a:t>
            </a:r>
            <a:br>
              <a:rPr lang="en-US" altLang="en-US" sz="3200" b="1" dirty="0"/>
            </a:br>
            <a:r>
              <a:rPr lang="en-US" altLang="en-US" sz="3200" b="1" dirty="0"/>
              <a:t>(visual navigation charts)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82535" y="1300401"/>
            <a:ext cx="8382000" cy="5786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VNC available under Wicked Wings site info: </a:t>
            </a:r>
            <a:r>
              <a:rPr lang="en-US" altLang="en-US" sz="2000" dirty="0">
                <a:hlinkClick r:id="rId2"/>
              </a:rPr>
              <a:t>https://www.wickedwings.com.au/about</a:t>
            </a: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>
              <a:spcBef>
                <a:spcPct val="50000"/>
              </a:spcBef>
            </a:pPr>
            <a:endParaRPr lang="en-US" altLang="en-US" sz="2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470BD5-418A-18FE-9A7D-DD57F48F6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2286000"/>
            <a:ext cx="6096000" cy="418837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7A589D-4FE4-1900-9653-E897983979E9}"/>
              </a:ext>
            </a:extLst>
          </p:cNvPr>
          <p:cNvSpPr txBox="1"/>
          <p:nvPr/>
        </p:nvSpPr>
        <p:spPr>
          <a:xfrm>
            <a:off x="6934967" y="2895600"/>
            <a:ext cx="1752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dirty="0"/>
              <a:t>Pro: </a:t>
            </a:r>
          </a:p>
          <a:p>
            <a:pPr algn="ctr"/>
            <a:r>
              <a:rPr lang="en-AU" dirty="0"/>
              <a:t>Accurate and up to date</a:t>
            </a:r>
          </a:p>
          <a:p>
            <a:pPr algn="ctr"/>
            <a:endParaRPr lang="en-AU" dirty="0"/>
          </a:p>
          <a:p>
            <a:pPr algn="ctr"/>
            <a:endParaRPr lang="en-AU" dirty="0"/>
          </a:p>
          <a:p>
            <a:pPr algn="ctr"/>
            <a:r>
              <a:rPr lang="en-AU" dirty="0"/>
              <a:t>Cons: </a:t>
            </a:r>
          </a:p>
          <a:p>
            <a:pPr algn="ctr"/>
            <a:r>
              <a:rPr lang="en-AU" dirty="0"/>
              <a:t>Hard to see anything</a:t>
            </a:r>
          </a:p>
          <a:p>
            <a:pPr algn="ctr"/>
            <a:r>
              <a:rPr lang="en-AU" dirty="0"/>
              <a:t>Can </a:t>
            </a:r>
            <a:r>
              <a:rPr lang="en-AU"/>
              <a:t>take a long time to </a:t>
            </a:r>
            <a:r>
              <a:rPr lang="en-AU" dirty="0"/>
              <a:t>upload with good resolution</a:t>
            </a:r>
          </a:p>
        </p:txBody>
      </p:sp>
    </p:spTree>
    <p:extLst>
      <p:ext uri="{BB962C8B-B14F-4D97-AF65-F5344CB8AC3E}">
        <p14:creationId xmlns:p14="http://schemas.microsoft.com/office/powerpoint/2010/main" val="1457696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447800" y="157288"/>
            <a:ext cx="6324600" cy="676120"/>
          </a:xfrm>
        </p:spPr>
        <p:txBody>
          <a:bodyPr/>
          <a:lstStyle/>
          <a:p>
            <a:r>
              <a:rPr lang="en-US" altLang="en-US" sz="3200" b="1" dirty="0"/>
              <a:t>Better resource (for Australia):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82535" y="1143000"/>
            <a:ext cx="8382000" cy="5478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Interactive online map: </a:t>
            </a:r>
            <a:r>
              <a:rPr lang="en-US" altLang="en-US" sz="2000" dirty="0">
                <a:hlinkClick r:id="rId2"/>
              </a:rPr>
              <a:t>https://xcaustralia.org/aircheck/aircheck.php</a:t>
            </a: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Will use this almost exclusively for this presentation.</a:t>
            </a: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i="1" dirty="0"/>
              <a:t>Also allows checking if you violated airspace during your flight</a:t>
            </a: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>
              <a:spcBef>
                <a:spcPct val="50000"/>
              </a:spcBef>
            </a:pPr>
            <a:endParaRPr lang="en-US" altLang="en-US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A05479-9451-C8A5-DB00-C8B05823BA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2648419"/>
            <a:ext cx="6526003" cy="3676181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92EA852-4D88-AD70-F66A-BAC956B55FEC}"/>
              </a:ext>
            </a:extLst>
          </p:cNvPr>
          <p:cNvCxnSpPr>
            <a:cxnSpLocks/>
          </p:cNvCxnSpPr>
          <p:nvPr/>
        </p:nvCxnSpPr>
        <p:spPr>
          <a:xfrm flipH="1">
            <a:off x="1524000" y="2411253"/>
            <a:ext cx="1063730" cy="20154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55670" y="157288"/>
            <a:ext cx="5635730" cy="676120"/>
          </a:xfrm>
        </p:spPr>
        <p:txBody>
          <a:bodyPr/>
          <a:lstStyle/>
          <a:p>
            <a:r>
              <a:rPr lang="en-US" altLang="en-US" sz="3200" b="1" dirty="0"/>
              <a:t>Where can I / can’t I fly?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1F921BFF-8FB6-E1F1-CDF9-28C96C9EB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535" y="1143000"/>
            <a:ext cx="8382000" cy="4862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On this map -- </a:t>
            </a:r>
            <a:r>
              <a:rPr lang="en-US" altLang="en-US" sz="2000" dirty="0">
                <a:hlinkClick r:id="rId2"/>
              </a:rPr>
              <a:t>https://xcaustralia.org/aircheck/aircheck.php</a:t>
            </a:r>
            <a:r>
              <a:rPr lang="en-US" altLang="en-US" sz="2000" dirty="0"/>
              <a:t> – go to Airspace Layers</a:t>
            </a: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>
              <a:spcBef>
                <a:spcPct val="50000"/>
              </a:spcBef>
            </a:pPr>
            <a:endParaRPr lang="en-US" altLang="en-US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747997-89CD-CA14-D72D-E488E65D56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2229237"/>
            <a:ext cx="3609975" cy="40862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381262F-A826-33CE-53B3-2059606D8C20}"/>
              </a:ext>
            </a:extLst>
          </p:cNvPr>
          <p:cNvSpPr txBox="1"/>
          <p:nvPr/>
        </p:nvSpPr>
        <p:spPr>
          <a:xfrm>
            <a:off x="6855976" y="2852678"/>
            <a:ext cx="1752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dirty="0"/>
              <a:t>Set slider to a realistic height for the day, to limit view to relevant airspaces</a:t>
            </a:r>
          </a:p>
          <a:p>
            <a:pPr algn="ctr"/>
            <a:endParaRPr lang="en-AU" dirty="0"/>
          </a:p>
          <a:p>
            <a:pPr algn="ctr"/>
            <a:r>
              <a:rPr lang="en-AU" dirty="0"/>
              <a:t>Thermal forecast: </a:t>
            </a:r>
          </a:p>
          <a:p>
            <a:pPr algn="ctr"/>
            <a:r>
              <a:rPr lang="en-AU" dirty="0" err="1"/>
              <a:t>Ausrasp</a:t>
            </a:r>
            <a:endParaRPr lang="en-A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2436A6-4E72-A52D-5B0A-CD4DAE3C5D2E}"/>
              </a:ext>
            </a:extLst>
          </p:cNvPr>
          <p:cNvSpPr txBox="1"/>
          <p:nvPr/>
        </p:nvSpPr>
        <p:spPr>
          <a:xfrm>
            <a:off x="304800" y="2467347"/>
            <a:ext cx="221133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/>
              <a:t>A / C / D: </a:t>
            </a:r>
            <a:r>
              <a:rPr lang="en-AU" dirty="0"/>
              <a:t>controlled airspace. We only have Class C</a:t>
            </a:r>
          </a:p>
          <a:p>
            <a:pPr algn="ctr"/>
            <a:r>
              <a:rPr lang="en-AU" dirty="0"/>
              <a:t>(marked </a:t>
            </a:r>
            <a:r>
              <a:rPr lang="en-AU" dirty="0">
                <a:highlight>
                  <a:srgbClr val="FFFF00"/>
                </a:highlight>
              </a:rPr>
              <a:t>yellow).</a:t>
            </a:r>
          </a:p>
          <a:p>
            <a:pPr algn="ctr"/>
            <a:r>
              <a:rPr lang="en-AU" b="1" dirty="0"/>
              <a:t>Do not fly there</a:t>
            </a:r>
          </a:p>
          <a:p>
            <a:pPr algn="ctr"/>
            <a:endParaRPr lang="en-AU" dirty="0"/>
          </a:p>
          <a:p>
            <a:pPr algn="ctr"/>
            <a:r>
              <a:rPr lang="en-AU" dirty="0"/>
              <a:t>BUT: </a:t>
            </a:r>
            <a:r>
              <a:rPr lang="en-AU" b="1" dirty="0"/>
              <a:t>OK to fly in class E </a:t>
            </a:r>
            <a:r>
              <a:rPr lang="en-AU" dirty="0"/>
              <a:t>(marked </a:t>
            </a:r>
            <a:r>
              <a:rPr lang="en-AU" b="1" dirty="0">
                <a:solidFill>
                  <a:srgbClr val="00B050"/>
                </a:solidFill>
              </a:rPr>
              <a:t>green</a:t>
            </a:r>
            <a:r>
              <a:rPr lang="en-AU" dirty="0"/>
              <a:t>): </a:t>
            </a:r>
            <a:r>
              <a:rPr lang="en-AU" b="1" dirty="0"/>
              <a:t>monitor VHF</a:t>
            </a:r>
            <a:r>
              <a:rPr lang="en-AU" dirty="0"/>
              <a:t> on area </a:t>
            </a:r>
            <a:r>
              <a:rPr lang="en-AU" dirty="0" err="1"/>
              <a:t>freq</a:t>
            </a:r>
            <a:endParaRPr lang="en-AU" dirty="0"/>
          </a:p>
          <a:p>
            <a:pPr algn="ctr"/>
            <a:endParaRPr lang="en-AU" b="1" dirty="0">
              <a:solidFill>
                <a:srgbClr val="FF0000"/>
              </a:solidFill>
            </a:endParaRPr>
          </a:p>
          <a:p>
            <a:pPr algn="ctr"/>
            <a:r>
              <a:rPr lang="en-AU" b="1" dirty="0">
                <a:solidFill>
                  <a:srgbClr val="FF0000"/>
                </a:solidFill>
              </a:rPr>
              <a:t>CTR: </a:t>
            </a:r>
            <a:r>
              <a:rPr lang="en-AU" dirty="0"/>
              <a:t>Control zone for airports and military (</a:t>
            </a:r>
            <a:r>
              <a:rPr lang="en-AU" b="1" dirty="0">
                <a:solidFill>
                  <a:srgbClr val="FF0000"/>
                </a:solidFill>
              </a:rPr>
              <a:t>red</a:t>
            </a:r>
            <a:r>
              <a:rPr lang="en-AU" dirty="0"/>
              <a:t>)</a:t>
            </a:r>
          </a:p>
          <a:p>
            <a:pPr algn="ctr"/>
            <a:r>
              <a:rPr lang="en-AU" b="1" dirty="0"/>
              <a:t>Do not</a:t>
            </a:r>
            <a:r>
              <a:rPr lang="en-AU" b="1" dirty="0">
                <a:solidFill>
                  <a:srgbClr val="FF0000"/>
                </a:solidFill>
              </a:rPr>
              <a:t> </a:t>
            </a:r>
            <a:r>
              <a:rPr lang="en-AU" b="1" dirty="0"/>
              <a:t>fly there!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368EDA7-14DD-0069-C7B5-7EA7B605CC2E}"/>
              </a:ext>
            </a:extLst>
          </p:cNvPr>
          <p:cNvCxnSpPr>
            <a:cxnSpLocks/>
          </p:cNvCxnSpPr>
          <p:nvPr/>
        </p:nvCxnSpPr>
        <p:spPr>
          <a:xfrm flipH="1" flipV="1">
            <a:off x="2417135" y="2667000"/>
            <a:ext cx="896798" cy="85580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0A6E239-62E0-3D1E-3325-A411D29018E8}"/>
              </a:ext>
            </a:extLst>
          </p:cNvPr>
          <p:cNvCxnSpPr>
            <a:cxnSpLocks/>
          </p:cNvCxnSpPr>
          <p:nvPr/>
        </p:nvCxnSpPr>
        <p:spPr>
          <a:xfrm flipH="1" flipV="1">
            <a:off x="2417135" y="2743200"/>
            <a:ext cx="902053" cy="136229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335D72D-C308-94EB-6CCB-F05C83DBDE51}"/>
              </a:ext>
            </a:extLst>
          </p:cNvPr>
          <p:cNvCxnSpPr>
            <a:cxnSpLocks/>
          </p:cNvCxnSpPr>
          <p:nvPr/>
        </p:nvCxnSpPr>
        <p:spPr>
          <a:xfrm flipH="1" flipV="1">
            <a:off x="2362200" y="2780988"/>
            <a:ext cx="979788" cy="156241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5B8E35E4-9A16-6592-5DBE-54E73513023D}"/>
              </a:ext>
            </a:extLst>
          </p:cNvPr>
          <p:cNvCxnSpPr>
            <a:cxnSpLocks/>
          </p:cNvCxnSpPr>
          <p:nvPr/>
        </p:nvCxnSpPr>
        <p:spPr>
          <a:xfrm flipH="1" flipV="1">
            <a:off x="2394335" y="4343400"/>
            <a:ext cx="919598" cy="120898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0BCBAE7-DB2D-5ABF-7DB9-0966C985400B}"/>
              </a:ext>
            </a:extLst>
          </p:cNvPr>
          <p:cNvCxnSpPr>
            <a:cxnSpLocks/>
          </p:cNvCxnSpPr>
          <p:nvPr/>
        </p:nvCxnSpPr>
        <p:spPr>
          <a:xfrm flipH="1">
            <a:off x="2516135" y="4740359"/>
            <a:ext cx="838059" cy="92755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7549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55670" y="157288"/>
            <a:ext cx="5635730" cy="676120"/>
          </a:xfrm>
        </p:spPr>
        <p:txBody>
          <a:bodyPr/>
          <a:lstStyle/>
          <a:p>
            <a:r>
              <a:rPr lang="en-US" altLang="en-US" sz="3200" b="1" dirty="0"/>
              <a:t>Where can I / can’t I fly?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1F921BFF-8FB6-E1F1-CDF9-28C96C9EB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535" y="1066800"/>
            <a:ext cx="8382000" cy="4862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On this map -- </a:t>
            </a:r>
            <a:r>
              <a:rPr lang="en-US" altLang="en-US" sz="2000" dirty="0">
                <a:hlinkClick r:id="rId3"/>
              </a:rPr>
              <a:t>https://xcaustralia.org/aircheck/aircheck.php</a:t>
            </a:r>
            <a:r>
              <a:rPr lang="en-US" altLang="en-US" sz="2000" dirty="0"/>
              <a:t> – go to Airspace Layers</a:t>
            </a: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>
              <a:spcBef>
                <a:spcPct val="50000"/>
              </a:spcBef>
            </a:pPr>
            <a:endParaRPr lang="en-US" altLang="en-US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747997-89CD-CA14-D72D-E488E65D56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2229237"/>
            <a:ext cx="3609975" cy="40862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381262F-A826-33CE-53B3-2059606D8C20}"/>
              </a:ext>
            </a:extLst>
          </p:cNvPr>
          <p:cNvSpPr txBox="1"/>
          <p:nvPr/>
        </p:nvSpPr>
        <p:spPr>
          <a:xfrm>
            <a:off x="6835605" y="2535945"/>
            <a:ext cx="228551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>
                <a:solidFill>
                  <a:srgbClr val="02D8B9"/>
                </a:solidFill>
              </a:rPr>
              <a:t>CTAF compulsory VHF: </a:t>
            </a:r>
          </a:p>
          <a:p>
            <a:pPr algn="ctr"/>
            <a:r>
              <a:rPr lang="en-AU" dirty="0"/>
              <a:t>10 nm around smaller airports (e.g., Toowoomba, Warwick). Marked </a:t>
            </a:r>
            <a:r>
              <a:rPr lang="en-AU" b="1" dirty="0">
                <a:solidFill>
                  <a:srgbClr val="02D8B9"/>
                </a:solidFill>
              </a:rPr>
              <a:t>turquoise</a:t>
            </a:r>
            <a:r>
              <a:rPr lang="en-AU" dirty="0"/>
              <a:t>.</a:t>
            </a:r>
          </a:p>
          <a:p>
            <a:pPr algn="ctr"/>
            <a:r>
              <a:rPr lang="en-AU" b="1" dirty="0"/>
              <a:t>Ok to fly there with a VHF</a:t>
            </a:r>
            <a:r>
              <a:rPr lang="en-AU" dirty="0"/>
              <a:t>; do not interfere with starts or landings (= do not fly low over airstrip).</a:t>
            </a:r>
          </a:p>
          <a:p>
            <a:pPr algn="ctr"/>
            <a:r>
              <a:rPr lang="en-AU" dirty="0"/>
              <a:t>Some VHF rules.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2436A6-4E72-A52D-5B0A-CD4DAE3C5D2E}"/>
              </a:ext>
            </a:extLst>
          </p:cNvPr>
          <p:cNvSpPr txBox="1"/>
          <p:nvPr/>
        </p:nvSpPr>
        <p:spPr>
          <a:xfrm>
            <a:off x="228601" y="1931973"/>
            <a:ext cx="264177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>
                <a:solidFill>
                  <a:srgbClr val="FF33CC"/>
                </a:solidFill>
              </a:rPr>
              <a:t>Danger</a:t>
            </a:r>
            <a:r>
              <a:rPr lang="en-AU" dirty="0">
                <a:solidFill>
                  <a:srgbClr val="FF33CC"/>
                </a:solidFill>
              </a:rPr>
              <a:t>: </a:t>
            </a:r>
            <a:r>
              <a:rPr lang="en-AU" dirty="0"/>
              <a:t>Starts with D… (e.g., D654 Amberley), military training / low flying. Marked </a:t>
            </a:r>
            <a:r>
              <a:rPr lang="en-AU" b="1" dirty="0">
                <a:solidFill>
                  <a:srgbClr val="FF33CC"/>
                </a:solidFill>
              </a:rPr>
              <a:t>pink</a:t>
            </a:r>
            <a:r>
              <a:rPr lang="en-AU" dirty="0"/>
              <a:t>. </a:t>
            </a:r>
          </a:p>
          <a:p>
            <a:pPr algn="ctr"/>
            <a:r>
              <a:rPr lang="en-AU" b="1" dirty="0"/>
              <a:t>OK to fly there!</a:t>
            </a:r>
          </a:p>
          <a:p>
            <a:pPr algn="ctr"/>
            <a:endParaRPr lang="en-AU" dirty="0"/>
          </a:p>
          <a:p>
            <a:pPr algn="ctr"/>
            <a:r>
              <a:rPr lang="en-AU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Restricted</a:t>
            </a:r>
            <a:r>
              <a:rPr lang="en-AU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:</a:t>
            </a:r>
            <a:r>
              <a:rPr lang="en-AU" dirty="0"/>
              <a:t> Starts with R… (e.g., R639 Amberley, marked </a:t>
            </a:r>
            <a:r>
              <a:rPr lang="en-AU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violet</a:t>
            </a:r>
            <a:r>
              <a:rPr lang="en-AU" dirty="0"/>
              <a:t>). Mostly military; usually active on weekdays, inactive on weekends. Check ATIS or NOTAMs.</a:t>
            </a:r>
          </a:p>
          <a:p>
            <a:pPr algn="ctr"/>
            <a:r>
              <a:rPr lang="en-AU" b="1" dirty="0"/>
              <a:t>Do not fly when active. OK to fly when inactive</a:t>
            </a:r>
            <a:r>
              <a:rPr lang="en-AU" dirty="0"/>
              <a:t>.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5B8E35E4-9A16-6592-5DBE-54E73513023D}"/>
              </a:ext>
            </a:extLst>
          </p:cNvPr>
          <p:cNvCxnSpPr>
            <a:cxnSpLocks/>
          </p:cNvCxnSpPr>
          <p:nvPr/>
        </p:nvCxnSpPr>
        <p:spPr>
          <a:xfrm flipH="1" flipV="1">
            <a:off x="2691420" y="2320410"/>
            <a:ext cx="681167" cy="2590800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0BCBAE7-DB2D-5ABF-7DB9-0966C985400B}"/>
              </a:ext>
            </a:extLst>
          </p:cNvPr>
          <p:cNvCxnSpPr>
            <a:cxnSpLocks/>
          </p:cNvCxnSpPr>
          <p:nvPr/>
        </p:nvCxnSpPr>
        <p:spPr>
          <a:xfrm flipH="1" flipV="1">
            <a:off x="2724040" y="4267200"/>
            <a:ext cx="643989" cy="88153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DC3B1969-3D3B-7D2D-B6DB-08CDC0A9F32C}"/>
              </a:ext>
            </a:extLst>
          </p:cNvPr>
          <p:cNvCxnSpPr>
            <a:cxnSpLocks/>
          </p:cNvCxnSpPr>
          <p:nvPr/>
        </p:nvCxnSpPr>
        <p:spPr>
          <a:xfrm flipH="1" flipV="1">
            <a:off x="2691420" y="4267200"/>
            <a:ext cx="643989" cy="902555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28879F7-D022-5302-662E-C26697FE7E1D}"/>
              </a:ext>
            </a:extLst>
          </p:cNvPr>
          <p:cNvCxnSpPr>
            <a:cxnSpLocks/>
          </p:cNvCxnSpPr>
          <p:nvPr/>
        </p:nvCxnSpPr>
        <p:spPr>
          <a:xfrm flipV="1">
            <a:off x="3802502" y="2971800"/>
            <a:ext cx="3207898" cy="2590800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4808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55670" y="157288"/>
            <a:ext cx="5635730" cy="676120"/>
          </a:xfrm>
        </p:spPr>
        <p:txBody>
          <a:bodyPr/>
          <a:lstStyle/>
          <a:p>
            <a:r>
              <a:rPr lang="en-US" altLang="en-US" sz="3200" b="1" dirty="0"/>
              <a:t>Airspace Boundaries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1F921BFF-8FB6-E1F1-CDF9-28C96C9EB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535" y="1185208"/>
            <a:ext cx="83820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rgbClr val="009999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https://xcaustralia.org/aircheck/aircheck.php</a:t>
            </a:r>
            <a:r>
              <a:rPr lang="en-US" altLang="en-US" sz="2000" dirty="0"/>
              <a:t> – If you hover the mouse over an airspace, you will see the airspace boundaries (upper / lower)</a:t>
            </a: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CF6050-FABD-D48F-F8B6-1C0CA9C9CA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275" y="2629943"/>
            <a:ext cx="2238375" cy="10858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92BF51E-65EA-7428-B4C7-BAC5C9EF83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535" y="3950791"/>
            <a:ext cx="2438400" cy="11334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10874DC-C32A-AB64-189A-B65E52A4D3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2535" y="5370818"/>
            <a:ext cx="3543300" cy="10858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0682F7A-01DB-EF25-5074-DF5285301C4D}"/>
              </a:ext>
            </a:extLst>
          </p:cNvPr>
          <p:cNvSpPr txBox="1"/>
          <p:nvPr/>
        </p:nvSpPr>
        <p:spPr>
          <a:xfrm>
            <a:off x="3039215" y="2590800"/>
            <a:ext cx="480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SFC: Surface / Ground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AU" dirty="0"/>
              <a:t>Airspace goes from ground to 6,500ft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AU" dirty="0"/>
              <a:t>To stay out, we need to fly above 6,500ft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98CF35A-340F-86D4-13BD-38BCCD47D02A}"/>
              </a:ext>
            </a:extLst>
          </p:cNvPr>
          <p:cNvCxnSpPr>
            <a:cxnSpLocks/>
          </p:cNvCxnSpPr>
          <p:nvPr/>
        </p:nvCxnSpPr>
        <p:spPr>
          <a:xfrm flipV="1">
            <a:off x="1755670" y="2819400"/>
            <a:ext cx="1308310" cy="694730"/>
          </a:xfrm>
          <a:prstGeom prst="straightConnector1">
            <a:avLst/>
          </a:prstGeom>
          <a:ln>
            <a:solidFill>
              <a:schemeClr val="bg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C94D1D2E-4F97-C30C-A372-F618DB1ABECF}"/>
              </a:ext>
            </a:extLst>
          </p:cNvPr>
          <p:cNvSpPr txBox="1"/>
          <p:nvPr/>
        </p:nvSpPr>
        <p:spPr>
          <a:xfrm>
            <a:off x="3063980" y="4042602"/>
            <a:ext cx="480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FL125 = 12,500 ft (always FL+00 = feet)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AU" dirty="0"/>
              <a:t>Airspace goes from 8,500ft to 12,500ft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AU" dirty="0"/>
              <a:t>To stay out, we need to fly below 8,500ft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0E496EF-B66A-30A6-0F3C-902D9FF24F0F}"/>
              </a:ext>
            </a:extLst>
          </p:cNvPr>
          <p:cNvSpPr txBox="1"/>
          <p:nvPr/>
        </p:nvSpPr>
        <p:spPr>
          <a:xfrm>
            <a:off x="4037064" y="5352871"/>
            <a:ext cx="5030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UNL = unlimited (in practice: FL175 or 245)*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AU" dirty="0"/>
              <a:t>Airspace goes from ground to 17,500ft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AU" dirty="0"/>
              <a:t>To stay out, we need to fly around this airspace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C61015B5-9CAB-A23A-1D9E-F3C3A1AACC13}"/>
              </a:ext>
            </a:extLst>
          </p:cNvPr>
          <p:cNvCxnSpPr>
            <a:cxnSpLocks/>
          </p:cNvCxnSpPr>
          <p:nvPr/>
        </p:nvCxnSpPr>
        <p:spPr>
          <a:xfrm flipV="1">
            <a:off x="1728630" y="4191000"/>
            <a:ext cx="1310585" cy="402414"/>
          </a:xfrm>
          <a:prstGeom prst="straightConnector1">
            <a:avLst/>
          </a:prstGeom>
          <a:ln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294290D-4892-4057-8843-64856A4FAE8B}"/>
              </a:ext>
            </a:extLst>
          </p:cNvPr>
          <p:cNvCxnSpPr>
            <a:cxnSpLocks/>
          </p:cNvCxnSpPr>
          <p:nvPr/>
        </p:nvCxnSpPr>
        <p:spPr>
          <a:xfrm flipV="1">
            <a:off x="1601735" y="5562600"/>
            <a:ext cx="2435329" cy="467878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447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55670" y="157288"/>
            <a:ext cx="5635730" cy="676120"/>
          </a:xfrm>
        </p:spPr>
        <p:txBody>
          <a:bodyPr/>
          <a:lstStyle/>
          <a:p>
            <a:r>
              <a:rPr lang="en-US" altLang="en-US" sz="3200" b="1" dirty="0"/>
              <a:t>Rules </a:t>
            </a:r>
            <a:r>
              <a:rPr lang="en-US" altLang="en-US" sz="3200" b="1" dirty="0">
                <a:solidFill>
                  <a:srgbClr val="FF0000"/>
                </a:solidFill>
              </a:rPr>
              <a:t>CTR</a:t>
            </a:r>
            <a:r>
              <a:rPr lang="en-US" altLang="en-US" sz="3200" b="1" dirty="0"/>
              <a:t>s: Don’t fly there!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1F921BFF-8FB6-E1F1-CDF9-28C96C9EB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535" y="1143000"/>
            <a:ext cx="8382000" cy="53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>
                <a:hlinkClick r:id="rId3"/>
              </a:rPr>
              <a:t>https://xcaustralia.org/aircheck/aircheck.php</a:t>
            </a: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Only CTRs displayed: There are other controlled airspaces around the CTRs!</a:t>
            </a: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>
              <a:spcBef>
                <a:spcPct val="50000"/>
              </a:spcBef>
            </a:pPr>
            <a:endParaRPr lang="en-US" alt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F31145-C87C-2EB8-64D0-7AD5692806D7}"/>
              </a:ext>
            </a:extLst>
          </p:cNvPr>
          <p:cNvSpPr txBox="1"/>
          <p:nvPr/>
        </p:nvSpPr>
        <p:spPr>
          <a:xfrm>
            <a:off x="7064750" y="2430750"/>
            <a:ext cx="19812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AU" b="1" dirty="0"/>
              <a:t>You see: </a:t>
            </a:r>
          </a:p>
          <a:p>
            <a:pPr algn="ctr"/>
            <a:r>
              <a:rPr lang="en-AU" b="1" dirty="0">
                <a:solidFill>
                  <a:srgbClr val="FF0000"/>
                </a:solidFill>
              </a:rPr>
              <a:t>CTRs: </a:t>
            </a:r>
            <a:r>
              <a:rPr lang="en-AU" dirty="0"/>
              <a:t>Control zone for airports and military (red)</a:t>
            </a:r>
          </a:p>
          <a:p>
            <a:pPr algn="ctr"/>
            <a:r>
              <a:rPr lang="en-AU" dirty="0">
                <a:solidFill>
                  <a:srgbClr val="FF0000"/>
                </a:solidFill>
              </a:rPr>
              <a:t>Never </a:t>
            </a:r>
            <a:r>
              <a:rPr lang="en-AU" dirty="0"/>
              <a:t>fly there!</a:t>
            </a:r>
          </a:p>
          <a:p>
            <a:pPr algn="ctr"/>
            <a:endParaRPr lang="en-AU" dirty="0"/>
          </a:p>
          <a:p>
            <a:pPr algn="ctr"/>
            <a:r>
              <a:rPr lang="en-AU" dirty="0"/>
              <a:t>Even for military, airspace when all restricted zones are de-activated: Do not fly into CTR Amberley or CTR Oakey (top left)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0726435-8DE0-9A00-7A9C-73C405E632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180" y="2407658"/>
            <a:ext cx="6188119" cy="360091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317E9A00-3806-F719-D4C6-9F16A27DE27E}"/>
              </a:ext>
            </a:extLst>
          </p:cNvPr>
          <p:cNvSpPr txBox="1"/>
          <p:nvPr/>
        </p:nvSpPr>
        <p:spPr>
          <a:xfrm>
            <a:off x="430969" y="2448032"/>
            <a:ext cx="1382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CTR Oakey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97B3941-952C-D6C3-3347-B27DB3FB8FDE}"/>
              </a:ext>
            </a:extLst>
          </p:cNvPr>
          <p:cNvSpPr txBox="1"/>
          <p:nvPr/>
        </p:nvSpPr>
        <p:spPr>
          <a:xfrm>
            <a:off x="3919888" y="6053385"/>
            <a:ext cx="236220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AU" b="1" dirty="0"/>
              <a:t>SFC: from ground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A0DDFD0-DE61-A9F9-AEB3-E9C4E1EAD097}"/>
              </a:ext>
            </a:extLst>
          </p:cNvPr>
          <p:cNvSpPr txBox="1"/>
          <p:nvPr/>
        </p:nvSpPr>
        <p:spPr>
          <a:xfrm>
            <a:off x="4253162" y="2702346"/>
            <a:ext cx="1910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CTR Brisbane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186A837-7639-0CC5-45EE-9058A6479B74}"/>
              </a:ext>
            </a:extLst>
          </p:cNvPr>
          <p:cNvSpPr txBox="1"/>
          <p:nvPr/>
        </p:nvSpPr>
        <p:spPr>
          <a:xfrm>
            <a:off x="2930892" y="4105030"/>
            <a:ext cx="1910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CTR Archerfield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A19E8AF-E20B-DDB4-2CAF-8D6F046962C2}"/>
              </a:ext>
            </a:extLst>
          </p:cNvPr>
          <p:cNvSpPr txBox="1"/>
          <p:nvPr/>
        </p:nvSpPr>
        <p:spPr>
          <a:xfrm>
            <a:off x="4264391" y="5132449"/>
            <a:ext cx="1910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CTR Gold Coast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F891102-B49E-1539-182E-6313BC90E4CF}"/>
              </a:ext>
            </a:extLst>
          </p:cNvPr>
          <p:cNvSpPr txBox="1"/>
          <p:nvPr/>
        </p:nvSpPr>
        <p:spPr>
          <a:xfrm>
            <a:off x="1574928" y="3377462"/>
            <a:ext cx="13825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dirty="0"/>
              <a:t>CTR Amberley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AA393138-F2D7-1985-A531-718B23A23695}"/>
              </a:ext>
            </a:extLst>
          </p:cNvPr>
          <p:cNvCxnSpPr>
            <a:cxnSpLocks/>
          </p:cNvCxnSpPr>
          <p:nvPr/>
        </p:nvCxnSpPr>
        <p:spPr>
          <a:xfrm flipV="1">
            <a:off x="3429000" y="3505200"/>
            <a:ext cx="180343" cy="5998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1690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914400" y="157288"/>
            <a:ext cx="7467600" cy="676120"/>
          </a:xfrm>
        </p:spPr>
        <p:txBody>
          <a:bodyPr/>
          <a:lstStyle/>
          <a:p>
            <a:r>
              <a:rPr lang="en-US" altLang="en-US" sz="3200" b="1" dirty="0"/>
              <a:t>Rules class A, B, C, D: Don’t fly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1F921BFF-8FB6-E1F1-CDF9-28C96C9EB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535" y="1143000"/>
            <a:ext cx="8382000" cy="53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>
                <a:hlinkClick r:id="rId3"/>
              </a:rPr>
              <a:t>https://xcaustralia.org/aircheck/aircheck.php</a:t>
            </a: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Visible only CTRs and controlled airspaces A, B, C, D (class C, in this case)</a:t>
            </a: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>
              <a:spcBef>
                <a:spcPct val="50000"/>
              </a:spcBef>
            </a:pPr>
            <a:endParaRPr lang="en-US" alt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F31145-C87C-2EB8-64D0-7AD5692806D7}"/>
              </a:ext>
            </a:extLst>
          </p:cNvPr>
          <p:cNvSpPr txBox="1"/>
          <p:nvPr/>
        </p:nvSpPr>
        <p:spPr>
          <a:xfrm>
            <a:off x="6629400" y="2514600"/>
            <a:ext cx="236220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AU" b="1" dirty="0"/>
              <a:t>You see: </a:t>
            </a:r>
          </a:p>
          <a:p>
            <a:pPr algn="ctr"/>
            <a:r>
              <a:rPr lang="en-AU" b="1" dirty="0"/>
              <a:t>Yellow Brisbane/Gold Coast Airspace (class C, various heights)</a:t>
            </a:r>
          </a:p>
          <a:p>
            <a:pPr algn="ctr"/>
            <a:endParaRPr lang="en-AU" b="1" dirty="0"/>
          </a:p>
          <a:p>
            <a:pPr algn="ctr"/>
            <a:r>
              <a:rPr lang="en-AU" b="1" dirty="0"/>
              <a:t>Never fly into these airspaces. They are always active or: You can assume this airspace is active.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604E2A-6C96-C302-9D02-A650D041C9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065" y="2427409"/>
            <a:ext cx="6248400" cy="386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4069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55670" y="157288"/>
            <a:ext cx="5635730" cy="676120"/>
          </a:xfrm>
        </p:spPr>
        <p:txBody>
          <a:bodyPr/>
          <a:lstStyle/>
          <a:p>
            <a:r>
              <a:rPr lang="en-US" altLang="en-US" sz="3200" b="1" dirty="0"/>
              <a:t>Rules Class E: Fly with VHF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1F921BFF-8FB6-E1F1-CDF9-28C96C9EB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535" y="1143000"/>
            <a:ext cx="8382000" cy="53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>
                <a:hlinkClick r:id="rId3"/>
              </a:rPr>
              <a:t>https://xcaustralia.org/aircheck/aircheck.php</a:t>
            </a: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Visible: CTRs (red), Airspace class C (yellow) and Class E (green) </a:t>
            </a:r>
            <a:r>
              <a:rPr lang="en-US" altLang="en-US" sz="2000" dirty="0">
                <a:sym typeface="Wingdings" panose="05000000000000000000" pitchFamily="2" charset="2"/>
              </a:rPr>
              <a:t> need to move slider up to 8,500ft to see Class E Airspace</a:t>
            </a: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>
              <a:spcBef>
                <a:spcPct val="50000"/>
              </a:spcBef>
            </a:pPr>
            <a:endParaRPr lang="en-US" alt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F31145-C87C-2EB8-64D0-7AD5692806D7}"/>
              </a:ext>
            </a:extLst>
          </p:cNvPr>
          <p:cNvSpPr txBox="1"/>
          <p:nvPr/>
        </p:nvSpPr>
        <p:spPr>
          <a:xfrm>
            <a:off x="6604536" y="2631281"/>
            <a:ext cx="198120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AU" b="1" dirty="0"/>
              <a:t>Overlaid: </a:t>
            </a:r>
          </a:p>
          <a:p>
            <a:pPr algn="ctr"/>
            <a:r>
              <a:rPr lang="en-AU" b="1" dirty="0"/>
              <a:t>Green Airspace Class E</a:t>
            </a:r>
            <a:r>
              <a:rPr lang="en-AU" b="1"/>
              <a:t>, here: from </a:t>
            </a:r>
            <a:r>
              <a:rPr lang="en-AU" b="1" dirty="0"/>
              <a:t>8,500ft</a:t>
            </a:r>
          </a:p>
          <a:p>
            <a:pPr algn="ctr"/>
            <a:endParaRPr lang="en-AU" b="1" dirty="0"/>
          </a:p>
          <a:p>
            <a:pPr algn="ctr"/>
            <a:r>
              <a:rPr lang="en-AU" b="1" dirty="0"/>
              <a:t>We are allowed to fly in class E airspace</a:t>
            </a:r>
          </a:p>
          <a:p>
            <a:pPr algn="ctr"/>
            <a:endParaRPr lang="en-AU" b="1" dirty="0"/>
          </a:p>
          <a:p>
            <a:pPr algn="ctr"/>
            <a:r>
              <a:rPr lang="en-AU" b="1" dirty="0"/>
              <a:t>Only required to monitor VHF on area frequency</a:t>
            </a:r>
          </a:p>
          <a:p>
            <a:pPr algn="ctr"/>
            <a:r>
              <a:rPr lang="en-AU" b="1" dirty="0"/>
              <a:t>(here: 121.2).</a:t>
            </a:r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503187-C0C1-CBA6-8E5F-BEA303D78C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868" y="2514600"/>
            <a:ext cx="5840931" cy="3818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5332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066800" y="323945"/>
            <a:ext cx="7239000" cy="676120"/>
          </a:xfrm>
        </p:spPr>
        <p:txBody>
          <a:bodyPr/>
          <a:lstStyle/>
          <a:p>
            <a:r>
              <a:rPr lang="en-US" altLang="en-US" sz="3200" b="1" dirty="0"/>
              <a:t>Rules Restricted Areas (R): Don’t fly when they are active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1F921BFF-8FB6-E1F1-CDF9-28C96C9EB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219200"/>
            <a:ext cx="8382000" cy="53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>
                <a:hlinkClick r:id="rId3"/>
              </a:rPr>
              <a:t>https://xcaustralia.org/aircheck/aircheck.php</a:t>
            </a: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These are mostly military airspaces (Amberley and Oakey), </a:t>
            </a:r>
            <a:r>
              <a:rPr lang="en-US" altLang="en-US" sz="2000" i="1" dirty="0"/>
              <a:t>usually </a:t>
            </a:r>
            <a:r>
              <a:rPr lang="en-US" altLang="en-US" sz="2000" dirty="0"/>
              <a:t>only active during the week (not on weekends or public holidays).</a:t>
            </a: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>
              <a:spcBef>
                <a:spcPct val="50000"/>
              </a:spcBef>
            </a:pPr>
            <a:endParaRPr lang="en-US" alt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F31145-C87C-2EB8-64D0-7AD5692806D7}"/>
              </a:ext>
            </a:extLst>
          </p:cNvPr>
          <p:cNvSpPr txBox="1"/>
          <p:nvPr/>
        </p:nvSpPr>
        <p:spPr>
          <a:xfrm>
            <a:off x="6663560" y="2458283"/>
            <a:ext cx="217564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AU" b="1" dirty="0"/>
              <a:t>Marked violet, various heights.</a:t>
            </a:r>
          </a:p>
          <a:p>
            <a:pPr algn="ctr"/>
            <a:endParaRPr lang="en-AU" b="1" dirty="0"/>
          </a:p>
          <a:p>
            <a:pPr algn="ctr"/>
            <a:r>
              <a:rPr lang="en-AU" b="1" dirty="0"/>
              <a:t>We’re not allowed to fly in there </a:t>
            </a:r>
            <a:r>
              <a:rPr lang="en-AU" b="1" i="1" dirty="0"/>
              <a:t>when it’s active.</a:t>
            </a:r>
          </a:p>
          <a:p>
            <a:pPr algn="ctr"/>
            <a:endParaRPr lang="en-AU" b="1" dirty="0"/>
          </a:p>
          <a:p>
            <a:pPr algn="ctr"/>
            <a:r>
              <a:rPr lang="en-AU" b="1" dirty="0"/>
              <a:t>This airspace (R625C) is over Ma </a:t>
            </a:r>
            <a:r>
              <a:rPr lang="en-AU" b="1" dirty="0" err="1"/>
              <a:t>Ma</a:t>
            </a:r>
            <a:r>
              <a:rPr lang="en-AU" b="1" dirty="0"/>
              <a:t> Creek, Stringybark and Tenthill sites.</a:t>
            </a:r>
          </a:p>
          <a:p>
            <a:pPr algn="ctr"/>
            <a:r>
              <a:rPr lang="en-AU" b="1" dirty="0"/>
              <a:t>Wilson’s is in R625D, height from 8,500ft.</a:t>
            </a:r>
            <a:endParaRPr lang="en-AU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9A2745F-2CE8-A3CB-630D-B9A95065AD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819" y="2880299"/>
            <a:ext cx="6400800" cy="379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7330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762000" y="157288"/>
            <a:ext cx="7086600" cy="676120"/>
          </a:xfrm>
        </p:spPr>
        <p:txBody>
          <a:bodyPr/>
          <a:lstStyle/>
          <a:p>
            <a:r>
              <a:rPr lang="en-US" altLang="en-US" sz="3200" b="1" dirty="0"/>
              <a:t>How do I know if R… is active?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9FEE4B-8CD1-9FF8-D186-78A34B148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6013" y="0"/>
            <a:ext cx="1332732" cy="993228"/>
          </a:xfrm>
          <a:prstGeom prst="rect">
            <a:avLst/>
          </a:prstGeom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23617034-7880-339D-C7FE-CF420F4E77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524000"/>
            <a:ext cx="8382000" cy="4651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lnSpc>
                <a:spcPct val="150000"/>
              </a:lnSpc>
              <a:spcBef>
                <a:spcPct val="50000"/>
              </a:spcBef>
              <a:buAutoNum type="arabicPeriod"/>
            </a:pPr>
            <a:r>
              <a:rPr lang="en-US" altLang="en-US" sz="2000" b="1" dirty="0"/>
              <a:t>Know the pattern</a:t>
            </a:r>
            <a:r>
              <a:rPr lang="en-US" altLang="en-US" sz="2000"/>
              <a:t>: </a:t>
            </a:r>
          </a:p>
          <a:p>
            <a:pPr marL="457200" indent="-457200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000"/>
              <a:t>Amberley </a:t>
            </a:r>
            <a:r>
              <a:rPr lang="en-US" altLang="en-US" sz="2000" dirty="0"/>
              <a:t>is active every weekday 9am to 5pm. Oakey is active every weekday 9am to 5pm, except Friday (de-activate at </a:t>
            </a:r>
            <a:r>
              <a:rPr lang="en-US" altLang="en-US" sz="2000"/>
              <a:t>12pm).</a:t>
            </a:r>
          </a:p>
          <a:p>
            <a:pPr marL="457200" indent="-457200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en-US" altLang="en-US" sz="2000" dirty="0"/>
          </a:p>
          <a:p>
            <a:pPr marL="457200" indent="-457200">
              <a:lnSpc>
                <a:spcPct val="150000"/>
              </a:lnSpc>
              <a:spcBef>
                <a:spcPct val="50000"/>
              </a:spcBef>
              <a:buFont typeface="+mj-lt"/>
              <a:buAutoNum type="arabicPeriod" startAt="2"/>
            </a:pPr>
            <a:r>
              <a:rPr lang="en-US" altLang="en-US" sz="2000" b="1" dirty="0"/>
              <a:t>Call ATIS </a:t>
            </a:r>
            <a:r>
              <a:rPr lang="en-US" altLang="en-US" sz="2000" dirty="0"/>
              <a:t>(Automatic Terminal Information Services</a:t>
            </a:r>
            <a:r>
              <a:rPr lang="en-US" altLang="en-US" sz="2000"/>
              <a:t>): Recording</a:t>
            </a:r>
            <a:endParaRPr lang="en-US" altLang="en-US" sz="2000" dirty="0"/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ATIS Amberley: (07) 5361 3581 (VHF: 123.3)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ATIS Oakey: (07) 4577 7235 (VHF: 123.4)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Active: Status A (Alpha), B (Bravo), C (Charly), etc.. 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De-activated: Z (</a:t>
            </a:r>
            <a:r>
              <a:rPr lang="en-US" altLang="en-US" sz="2000"/>
              <a:t>Zulu)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5051998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3BAEB6-2D97-656E-C4BD-F0AC4612F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93B436A2-A028-C907-E4CE-0EE2218C9624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762000" y="157288"/>
            <a:ext cx="7086600" cy="676120"/>
          </a:xfrm>
        </p:spPr>
        <p:txBody>
          <a:bodyPr/>
          <a:lstStyle/>
          <a:p>
            <a:r>
              <a:rPr lang="en-US" altLang="en-US" sz="3200" b="1" dirty="0"/>
              <a:t>How do I know if R… is active?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2A81D03-A6C1-4AE9-EADC-CA5A17EA56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6013" y="0"/>
            <a:ext cx="1332732" cy="993228"/>
          </a:xfrm>
          <a:prstGeom prst="rect">
            <a:avLst/>
          </a:prstGeom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6912CB8F-E83B-2267-CC95-3C7B067334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524000"/>
            <a:ext cx="8382000" cy="4651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lnSpc>
                <a:spcPct val="150000"/>
              </a:lnSpc>
              <a:spcBef>
                <a:spcPct val="50000"/>
              </a:spcBef>
              <a:buFont typeface="+mj-lt"/>
              <a:buAutoNum type="arabicPeriod" startAt="3"/>
            </a:pPr>
            <a:r>
              <a:rPr lang="en-US" altLang="en-US" sz="2000" b="1"/>
              <a:t>Do </a:t>
            </a:r>
            <a:r>
              <a:rPr lang="en-US" altLang="en-US" sz="2000" b="1" dirty="0"/>
              <a:t>Restricted Area Briefing with Airservices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Register with Airservices here, using your SAFA number (pilot license): </a:t>
            </a:r>
            <a:r>
              <a:rPr lang="en-US" altLang="en-US" sz="2000" dirty="0">
                <a:hlinkClick r:id="rId4"/>
              </a:rPr>
              <a:t>https://www.airservicesaustralia.com/naips/</a:t>
            </a:r>
            <a:endParaRPr lang="en-US" altLang="en-US" sz="2000" dirty="0"/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In NAIPS, go to Restricted Area Briefing and look up codes for restricted areas and enter the ones of interest into Restricted Area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Amberley: R625A, R625B, </a:t>
            </a:r>
            <a:r>
              <a:rPr lang="en-US" altLang="en-US" sz="2000" b="1" dirty="0"/>
              <a:t>R625C, R625D, </a:t>
            </a:r>
            <a:r>
              <a:rPr lang="en-US" altLang="en-US" sz="2000" dirty="0"/>
              <a:t>R639A–D start at 10,000ft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/>
              <a:t>Oakey: R654A, R654B, </a:t>
            </a:r>
            <a:r>
              <a:rPr lang="en-US" altLang="en-US" sz="2000" b="1" dirty="0"/>
              <a:t>R654C, </a:t>
            </a:r>
            <a:r>
              <a:rPr lang="en-US" altLang="en-US" sz="2000" b="1"/>
              <a:t>R654D 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endParaRPr lang="en-US" altLang="en-US" sz="2000" b="1"/>
          </a:p>
          <a:p>
            <a:pPr algn="ctr">
              <a:lnSpc>
                <a:spcPct val="150000"/>
              </a:lnSpc>
              <a:spcBef>
                <a:spcPts val="0"/>
              </a:spcBef>
            </a:pPr>
            <a:endParaRPr lang="en-US" altLang="en-US" sz="2000" b="1"/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US" altLang="en-US" sz="2000" b="1"/>
              <a:t>Not that easy to interpret, but nowadays, AI can help!</a:t>
            </a:r>
            <a:endParaRPr lang="en-US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5325304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762000" y="157288"/>
            <a:ext cx="7086600" cy="676120"/>
          </a:xfrm>
        </p:spPr>
        <p:txBody>
          <a:bodyPr/>
          <a:lstStyle/>
          <a:p>
            <a:r>
              <a:rPr lang="en-US" altLang="en-US" sz="3200" b="1" dirty="0"/>
              <a:t>Restricted Area Briefing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9FEE4B-8CD1-9FF8-D186-78A34B148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6013" y="0"/>
            <a:ext cx="1332732" cy="993228"/>
          </a:xfrm>
          <a:prstGeom prst="rect">
            <a:avLst/>
          </a:prstGeom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23617034-7880-339D-C7FE-CF420F4E77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184012"/>
            <a:ext cx="838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b="1" dirty="0"/>
              <a:t>On the website: Select Restricted Area briefing and input areas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BC2AFF5-CC7B-7895-3C1A-80B780BE55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461" y="1780521"/>
            <a:ext cx="8451339" cy="4787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39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762000" y="157288"/>
            <a:ext cx="7086600" cy="676120"/>
          </a:xfrm>
        </p:spPr>
        <p:txBody>
          <a:bodyPr/>
          <a:lstStyle/>
          <a:p>
            <a:r>
              <a:rPr lang="en-US" altLang="en-US" sz="3200" b="1" dirty="0"/>
              <a:t>How do I read the briefing?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9FEE4B-8CD1-9FF8-D186-78A34B148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6013" y="0"/>
            <a:ext cx="1332732" cy="993228"/>
          </a:xfrm>
          <a:prstGeom prst="rect">
            <a:avLst/>
          </a:prstGeom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23617034-7880-339D-C7FE-CF420F4E77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371600"/>
            <a:ext cx="8382000" cy="5478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dirty="0"/>
              <a:t>Let’s enter R625C for Amberley and R654C for Oakey, to find out if they are activated. I asked for the briefing on 19/12/23 at 6.45am.</a:t>
            </a: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1600" dirty="0"/>
              <a:t>R654C is deactivated at this time: we would be good to fly in there</a:t>
            </a: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1600" dirty="0"/>
              <a:t>Red/green: R625C is de-activated at this time but scheduled to be active on 18/12/23 at 23:30+10 to 19/12/23, 13:00+10</a:t>
            </a: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1600" dirty="0"/>
              <a:t>This means: Active on the 19/12/23 from 9.30am to 11pm. Outside these times, we would be good to fly in there, but once those times roll around, we need to stay out.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074EE0-D094-361D-52EE-88524ACEEA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2238860"/>
            <a:ext cx="7086600" cy="291909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C5EBF15-A2C0-42F9-8167-E8B430E4B362}"/>
              </a:ext>
            </a:extLst>
          </p:cNvPr>
          <p:cNvSpPr/>
          <p:nvPr/>
        </p:nvSpPr>
        <p:spPr>
          <a:xfrm>
            <a:off x="1219200" y="3048000"/>
            <a:ext cx="533400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6433D6-FC8E-A205-8812-81276A4BD227}"/>
              </a:ext>
            </a:extLst>
          </p:cNvPr>
          <p:cNvSpPr txBox="1"/>
          <p:nvPr/>
        </p:nvSpPr>
        <p:spPr>
          <a:xfrm>
            <a:off x="1162050" y="285115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100" dirty="0">
                <a:solidFill>
                  <a:srgbClr val="FF0000"/>
                </a:solidFill>
              </a:rPr>
              <a:t>Date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4AFD866-2EBC-19DD-28D2-7E991F3E7CE3}"/>
              </a:ext>
            </a:extLst>
          </p:cNvPr>
          <p:cNvSpPr/>
          <p:nvPr/>
        </p:nvSpPr>
        <p:spPr>
          <a:xfrm>
            <a:off x="2209800" y="3035300"/>
            <a:ext cx="533400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3A2F79-DD1F-937F-E678-E5DB84EAF802}"/>
              </a:ext>
            </a:extLst>
          </p:cNvPr>
          <p:cNvSpPr txBox="1"/>
          <p:nvPr/>
        </p:nvSpPr>
        <p:spPr>
          <a:xfrm>
            <a:off x="2152650" y="283845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100" dirty="0">
                <a:solidFill>
                  <a:srgbClr val="FF0000"/>
                </a:solidFill>
              </a:rPr>
              <a:t>Date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DF29A7-6319-02FF-1FBF-63753D198790}"/>
              </a:ext>
            </a:extLst>
          </p:cNvPr>
          <p:cNvSpPr/>
          <p:nvPr/>
        </p:nvSpPr>
        <p:spPr>
          <a:xfrm>
            <a:off x="1758950" y="3048000"/>
            <a:ext cx="252000" cy="2286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C035008-3913-C733-E0F9-B7A17CFBD1CE}"/>
              </a:ext>
            </a:extLst>
          </p:cNvPr>
          <p:cNvSpPr txBox="1"/>
          <p:nvPr/>
        </p:nvSpPr>
        <p:spPr>
          <a:xfrm>
            <a:off x="1587500" y="284989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100" dirty="0">
                <a:solidFill>
                  <a:srgbClr val="00B050"/>
                </a:solidFill>
              </a:rPr>
              <a:t>Time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4931BF9-0EC0-2FA8-03F5-F5715D8009EC}"/>
              </a:ext>
            </a:extLst>
          </p:cNvPr>
          <p:cNvSpPr/>
          <p:nvPr/>
        </p:nvSpPr>
        <p:spPr>
          <a:xfrm>
            <a:off x="2736850" y="3036560"/>
            <a:ext cx="252000" cy="2286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088181-ECAE-FFE9-81EF-8164345C365F}"/>
              </a:ext>
            </a:extLst>
          </p:cNvPr>
          <p:cNvSpPr txBox="1"/>
          <p:nvPr/>
        </p:nvSpPr>
        <p:spPr>
          <a:xfrm>
            <a:off x="2565400" y="283845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100" dirty="0">
                <a:solidFill>
                  <a:srgbClr val="00B050"/>
                </a:solidFill>
              </a:rPr>
              <a:t>Time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67C8686-D4C8-AEAF-8FAC-765EA098C1E1}"/>
              </a:ext>
            </a:extLst>
          </p:cNvPr>
          <p:cNvSpPr/>
          <p:nvPr/>
        </p:nvSpPr>
        <p:spPr>
          <a:xfrm>
            <a:off x="1878119" y="4814423"/>
            <a:ext cx="331682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1F33ACF-E8A6-CC6D-43E8-81664D822B7F}"/>
              </a:ext>
            </a:extLst>
          </p:cNvPr>
          <p:cNvSpPr/>
          <p:nvPr/>
        </p:nvSpPr>
        <p:spPr>
          <a:xfrm>
            <a:off x="2201334" y="4814423"/>
            <a:ext cx="258350" cy="2286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BB1F8CD-4A6B-C7CE-B4F3-3F81BABCDF13}"/>
              </a:ext>
            </a:extLst>
          </p:cNvPr>
          <p:cNvSpPr/>
          <p:nvPr/>
        </p:nvSpPr>
        <p:spPr>
          <a:xfrm>
            <a:off x="2513977" y="4814423"/>
            <a:ext cx="331682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ABAC0A2-3D06-6FE1-CBFC-B093FED24614}"/>
              </a:ext>
            </a:extLst>
          </p:cNvPr>
          <p:cNvSpPr/>
          <p:nvPr/>
        </p:nvSpPr>
        <p:spPr>
          <a:xfrm>
            <a:off x="2845658" y="4814423"/>
            <a:ext cx="258350" cy="2286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3108285-5BF5-BFCB-8D9F-0E975663B99F}"/>
              </a:ext>
            </a:extLst>
          </p:cNvPr>
          <p:cNvSpPr txBox="1"/>
          <p:nvPr/>
        </p:nvSpPr>
        <p:spPr>
          <a:xfrm>
            <a:off x="3657855" y="2453729"/>
            <a:ext cx="3581146" cy="73866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AU" sz="1400"/>
              <a:t>Dates are backwards</a:t>
            </a:r>
            <a:r>
              <a:rPr lang="en-AU" sz="1400" dirty="0"/>
              <a:t>: Year </a:t>
            </a:r>
            <a:r>
              <a:rPr lang="en-AU" sz="1400"/>
              <a:t>/ Month / Day</a:t>
            </a:r>
            <a:endParaRPr lang="en-AU" sz="1400" dirty="0"/>
          </a:p>
          <a:p>
            <a:pPr algn="ctr"/>
            <a:r>
              <a:rPr lang="en-AU" sz="1400" dirty="0"/>
              <a:t>Time in UTC: Brisbane – 10 hours</a:t>
            </a:r>
          </a:p>
          <a:p>
            <a:pPr algn="ctr"/>
            <a:r>
              <a:rPr lang="en-AU" sz="1400" dirty="0"/>
              <a:t>(I asked for 24 hr briefing)</a:t>
            </a:r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BE062538-95B0-EFF9-0BCD-FD402EE4C54D}"/>
              </a:ext>
            </a:extLst>
          </p:cNvPr>
          <p:cNvSpPr/>
          <p:nvPr/>
        </p:nvSpPr>
        <p:spPr>
          <a:xfrm rot="20036948">
            <a:off x="3139592" y="2854956"/>
            <a:ext cx="440150" cy="228600"/>
          </a:xfrm>
          <a:prstGeom prst="rightArrow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04606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762000" y="157288"/>
            <a:ext cx="7086600" cy="676120"/>
          </a:xfrm>
        </p:spPr>
        <p:txBody>
          <a:bodyPr/>
          <a:lstStyle/>
          <a:p>
            <a:r>
              <a:rPr lang="en-US" altLang="en-US" sz="3200" b="1" dirty="0"/>
              <a:t>How do I check NOTAMs?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9FEE4B-8CD1-9FF8-D186-78A34B148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6013" y="0"/>
            <a:ext cx="1332732" cy="993228"/>
          </a:xfrm>
          <a:prstGeom prst="rect">
            <a:avLst/>
          </a:prstGeom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23617034-7880-339D-C7FE-CF420F4E77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295400"/>
            <a:ext cx="8382000" cy="535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/>
              <a:t>Register with Airservices (NAIPS), log in and select “Location Briefing” OR:</a:t>
            </a:r>
          </a:p>
          <a:p>
            <a:pPr marL="1200150" lvl="1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/>
              <a:t>Use this link: </a:t>
            </a:r>
            <a:r>
              <a:rPr lang="en-US" altLang="en-US">
                <a:hlinkClick r:id="rId4"/>
              </a:rPr>
              <a:t>https://www.airservices.gov.au/naips/Briefing/Location</a:t>
            </a:r>
            <a:endParaRPr lang="en-US" altLang="en-US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/>
              <a:t>Select relevant location and click “NOTAM”</a:t>
            </a:r>
            <a:endParaRPr lang="en-US" altLang="en-US" dirty="0"/>
          </a:p>
          <a:p>
            <a:pPr>
              <a:spcBef>
                <a:spcPct val="50000"/>
              </a:spcBef>
            </a:pPr>
            <a:endParaRPr lang="en-US" altLang="en-US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2FE48C-7671-220D-D958-5ED27E2B7D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2590800"/>
            <a:ext cx="6253423" cy="4109912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42E888F-011B-E861-F4DA-12BC13EA800B}"/>
              </a:ext>
            </a:extLst>
          </p:cNvPr>
          <p:cNvCxnSpPr/>
          <p:nvPr/>
        </p:nvCxnSpPr>
        <p:spPr>
          <a:xfrm flipH="1">
            <a:off x="4114800" y="5105400"/>
            <a:ext cx="3124200" cy="762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423FF84-9D6A-CB2F-CECD-A7C3F4541C0B}"/>
              </a:ext>
            </a:extLst>
          </p:cNvPr>
          <p:cNvSpPr txBox="1"/>
          <p:nvPr/>
        </p:nvSpPr>
        <p:spPr>
          <a:xfrm>
            <a:off x="7391400" y="48006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/>
              <a:t>NOTAMs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421C961-C858-4A64-0F0B-24E216FBE3AC}"/>
              </a:ext>
            </a:extLst>
          </p:cNvPr>
          <p:cNvSpPr txBox="1"/>
          <p:nvPr/>
        </p:nvSpPr>
        <p:spPr>
          <a:xfrm>
            <a:off x="7353300" y="5450383"/>
            <a:ext cx="1295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/>
              <a:t>You can use any AI or Google to find this!</a:t>
            </a:r>
          </a:p>
        </p:txBody>
      </p:sp>
    </p:spTree>
    <p:extLst>
      <p:ext uri="{BB962C8B-B14F-4D97-AF65-F5344CB8AC3E}">
        <p14:creationId xmlns:p14="http://schemas.microsoft.com/office/powerpoint/2010/main" val="14004671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73C449-81CF-808F-AF53-02E30E65B6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6FD631ED-69DE-FBD6-D97F-A68B8B94F0E7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762000" y="157288"/>
            <a:ext cx="7086600" cy="676120"/>
          </a:xfrm>
        </p:spPr>
        <p:txBody>
          <a:bodyPr/>
          <a:lstStyle/>
          <a:p>
            <a:r>
              <a:rPr lang="en-US" altLang="en-US" sz="3200" b="1" dirty="0"/>
              <a:t>How do I check NOTAMs?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F3E8EE-D4A9-7FE0-6010-40307650B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6013" y="0"/>
            <a:ext cx="1332732" cy="993228"/>
          </a:xfrm>
          <a:prstGeom prst="rect">
            <a:avLst/>
          </a:prstGeom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A3232223-0DF8-A4AA-EB08-030884907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295400"/>
            <a:ext cx="838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/>
              <a:t>Example Result:</a:t>
            </a:r>
            <a:endParaRPr lang="en-US" alt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C4744D-5E5B-54DE-F1D2-6C77673873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8978" y="1752600"/>
            <a:ext cx="6520622" cy="22588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849F772-2E78-A35F-91C4-682937C86923}"/>
              </a:ext>
            </a:extLst>
          </p:cNvPr>
          <p:cNvSpPr txBox="1"/>
          <p:nvPr/>
        </p:nvSpPr>
        <p:spPr>
          <a:xfrm>
            <a:off x="337378" y="2000879"/>
            <a:ext cx="1143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/>
              <a:t>Danger area</a:t>
            </a:r>
          </a:p>
          <a:p>
            <a:pPr algn="ctr"/>
            <a:r>
              <a:rPr lang="en-AU"/>
              <a:t>(ignore)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D990E-9DFD-DF25-2DEC-0A46E29CB691}"/>
              </a:ext>
            </a:extLst>
          </p:cNvPr>
          <p:cNvSpPr txBox="1"/>
          <p:nvPr/>
        </p:nvSpPr>
        <p:spPr>
          <a:xfrm>
            <a:off x="190500" y="3200400"/>
            <a:ext cx="1310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/>
              <a:t>Restricted area</a:t>
            </a:r>
          </a:p>
          <a:p>
            <a:pPr algn="ctr"/>
            <a:r>
              <a:rPr lang="en-AU"/>
              <a:t>(can’t fly)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2EEC001-49B0-EAF2-A185-D601C4661CC9}"/>
              </a:ext>
            </a:extLst>
          </p:cNvPr>
          <p:cNvSpPr txBox="1"/>
          <p:nvPr/>
        </p:nvSpPr>
        <p:spPr>
          <a:xfrm>
            <a:off x="1501140" y="4800600"/>
            <a:ext cx="2804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/>
              <a:t>Timestamps translate to: </a:t>
            </a:r>
          </a:p>
          <a:p>
            <a:pPr algn="ctr"/>
            <a:endParaRPr lang="en-AU" b="1"/>
          </a:p>
          <a:p>
            <a:pPr algn="ctr"/>
            <a:r>
              <a:rPr lang="en-AU" b="1"/>
              <a:t>8:00 am – 11:00 pm</a:t>
            </a:r>
          </a:p>
          <a:p>
            <a:pPr algn="ctr"/>
            <a:r>
              <a:rPr lang="en-AU"/>
              <a:t>Friday, 16 October 2026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A6F25BD-714B-7322-0588-91233E5777F6}"/>
              </a:ext>
            </a:extLst>
          </p:cNvPr>
          <p:cNvSpPr txBox="1"/>
          <p:nvPr/>
        </p:nvSpPr>
        <p:spPr>
          <a:xfrm>
            <a:off x="5435600" y="4795520"/>
            <a:ext cx="28041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/>
              <a:t>Once you are on this page, you can feed this information into any AI / Google to extract the activation times.</a:t>
            </a:r>
          </a:p>
        </p:txBody>
      </p:sp>
    </p:spTree>
    <p:extLst>
      <p:ext uri="{BB962C8B-B14F-4D97-AF65-F5344CB8AC3E}">
        <p14:creationId xmlns:p14="http://schemas.microsoft.com/office/powerpoint/2010/main" val="30520421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762000" y="157288"/>
            <a:ext cx="7086600" cy="676120"/>
          </a:xfrm>
        </p:spPr>
        <p:txBody>
          <a:bodyPr/>
          <a:lstStyle/>
          <a:p>
            <a:r>
              <a:rPr lang="en-US" altLang="en-US" sz="3200" b="1"/>
              <a:t>Area </a:t>
            </a:r>
            <a:r>
              <a:rPr lang="en-US" altLang="en-US" sz="3200" b="1" dirty="0"/>
              <a:t>Briefing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9FEE4B-8CD1-9FF8-D186-78A34B148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6013" y="0"/>
            <a:ext cx="1332732" cy="993228"/>
          </a:xfrm>
          <a:prstGeom prst="rect">
            <a:avLst/>
          </a:prstGeom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23617034-7880-339D-C7FE-CF420F4E77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143000"/>
            <a:ext cx="83820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dirty="0"/>
              <a:t>You can also use the area briefing from Airservices to learn whether Oakey/</a:t>
            </a:r>
            <a:r>
              <a:rPr lang="en-US" altLang="en-US"/>
              <a:t>Amberley CTR will </a:t>
            </a:r>
            <a:r>
              <a:rPr lang="en-US" altLang="en-US" dirty="0"/>
              <a:t>be active on certain days, and to get more info about weather, planned flight operations, etc.</a:t>
            </a: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dirty="0"/>
              <a:t>Go to Airservices </a:t>
            </a:r>
            <a:r>
              <a:rPr lang="en-US" altLang="en-US" dirty="0">
                <a:sym typeface="Wingdings" panose="05000000000000000000" pitchFamily="2" charset="2"/>
              </a:rPr>
              <a:t> NAIPS  Area Briefing</a:t>
            </a:r>
          </a:p>
          <a:p>
            <a:pPr marL="2514600" lvl="4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dirty="0">
                <a:sym typeface="Wingdings" panose="05000000000000000000" pitchFamily="2" charset="2"/>
              </a:rPr>
              <a:t>Look up the codes for the area you’re interested in (41)</a:t>
            </a:r>
            <a:endParaRPr lang="en-US" alt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BD78A0-19EB-F698-263F-6C5FCFEC6C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950" y="2668518"/>
            <a:ext cx="2029089" cy="38120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6A735AF-E097-9550-0424-3E8792AEB3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9200" y="3665174"/>
            <a:ext cx="3827798" cy="2728052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94CD6999-217C-D587-98DF-45E371CBB87F}"/>
              </a:ext>
            </a:extLst>
          </p:cNvPr>
          <p:cNvSpPr/>
          <p:nvPr/>
        </p:nvSpPr>
        <p:spPr>
          <a:xfrm>
            <a:off x="4953000" y="5238600"/>
            <a:ext cx="304800" cy="324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24CA358-B4A9-6984-4E84-B1227E5B9D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5733" y="3673043"/>
            <a:ext cx="1989226" cy="103618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9271A31-F020-C6E8-7529-0130C69DEF96}"/>
              </a:ext>
            </a:extLst>
          </p:cNvPr>
          <p:cNvSpPr txBox="1"/>
          <p:nvPr/>
        </p:nvSpPr>
        <p:spPr>
          <a:xfrm>
            <a:off x="7017530" y="4876800"/>
            <a:ext cx="19812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AU" b="1" dirty="0"/>
              <a:t>Enter these codes (9410 etc.) into the area briefing</a:t>
            </a:r>
            <a:endParaRPr lang="en-AU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5E8A82F-3F81-1787-FEFE-C59542EE22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38914" y="2897326"/>
            <a:ext cx="3995286" cy="235677"/>
          </a:xfrm>
          <a:prstGeom prst="rect">
            <a:avLst/>
          </a:prstGeom>
        </p:spPr>
      </p:pic>
      <p:sp>
        <p:nvSpPr>
          <p:cNvPr id="18" name="Arrow: Right 17">
            <a:extLst>
              <a:ext uri="{FF2B5EF4-FFF2-40B4-BE49-F238E27FC236}">
                <a16:creationId xmlns:a16="http://schemas.microsoft.com/office/drawing/2014/main" id="{256E202E-10D6-628D-1327-CA31D873C2D5}"/>
              </a:ext>
            </a:extLst>
          </p:cNvPr>
          <p:cNvSpPr/>
          <p:nvPr/>
        </p:nvSpPr>
        <p:spPr>
          <a:xfrm rot="2303922">
            <a:off x="6385669" y="3470202"/>
            <a:ext cx="524947" cy="20479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759224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762000" y="157288"/>
            <a:ext cx="7086600" cy="676120"/>
          </a:xfrm>
        </p:spPr>
        <p:txBody>
          <a:bodyPr/>
          <a:lstStyle/>
          <a:p>
            <a:r>
              <a:rPr lang="en-US" altLang="en-US" sz="3200" b="1" dirty="0"/>
              <a:t>Area Briefing Results: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9FEE4B-8CD1-9FF8-D186-78A34B148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6013" y="0"/>
            <a:ext cx="1332732" cy="993228"/>
          </a:xfrm>
          <a:prstGeom prst="rect">
            <a:avLst/>
          </a:prstGeom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23617034-7880-339D-C7FE-CF420F4E77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295400"/>
            <a:ext cx="8382000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dirty="0"/>
              <a:t>You will get results for (among other things): </a:t>
            </a: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dirty="0"/>
              <a:t>Amberley, Oakey, Brisbane, Archerfield, Gold Coast and Sunny Coast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AC54C2-C1A0-50E5-584F-BE2B453BDD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1" y="2280014"/>
            <a:ext cx="5715000" cy="4140061"/>
          </a:xfrm>
          <a:prstGeom prst="rect">
            <a:avLst/>
          </a:prstGeom>
        </p:spPr>
      </p:pic>
      <p:sp>
        <p:nvSpPr>
          <p:cNvPr id="4" name="Right Brace 3">
            <a:extLst>
              <a:ext uri="{FF2B5EF4-FFF2-40B4-BE49-F238E27FC236}">
                <a16:creationId xmlns:a16="http://schemas.microsoft.com/office/drawing/2014/main" id="{2BDA68B4-1074-A3D3-7967-184306575C6C}"/>
              </a:ext>
            </a:extLst>
          </p:cNvPr>
          <p:cNvSpPr/>
          <p:nvPr/>
        </p:nvSpPr>
        <p:spPr>
          <a:xfrm>
            <a:off x="6096001" y="2514600"/>
            <a:ext cx="228599" cy="1752600"/>
          </a:xfrm>
          <a:prstGeom prst="rightBrac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0C362-542D-5026-DF95-A90948FAA5B4}"/>
              </a:ext>
            </a:extLst>
          </p:cNvPr>
          <p:cNvSpPr txBox="1"/>
          <p:nvPr/>
        </p:nvSpPr>
        <p:spPr>
          <a:xfrm>
            <a:off x="6491179" y="3206234"/>
            <a:ext cx="1981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AU" b="1" dirty="0"/>
              <a:t>Weather info</a:t>
            </a:r>
            <a:endParaRPr lang="en-AU" dirty="0"/>
          </a:p>
        </p:txBody>
      </p:sp>
      <p:sp>
        <p:nvSpPr>
          <p:cNvPr id="9" name="Right Brace 8">
            <a:extLst>
              <a:ext uri="{FF2B5EF4-FFF2-40B4-BE49-F238E27FC236}">
                <a16:creationId xmlns:a16="http://schemas.microsoft.com/office/drawing/2014/main" id="{96254672-C708-EBB0-7618-DE4C6182FE8E}"/>
              </a:ext>
            </a:extLst>
          </p:cNvPr>
          <p:cNvSpPr/>
          <p:nvPr/>
        </p:nvSpPr>
        <p:spPr>
          <a:xfrm>
            <a:off x="3966210" y="5446514"/>
            <a:ext cx="342900" cy="935339"/>
          </a:xfrm>
          <a:prstGeom prst="rightBrac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8214579-2A62-BF5C-74C7-8DCA5CA354ED}"/>
              </a:ext>
            </a:extLst>
          </p:cNvPr>
          <p:cNvSpPr txBox="1"/>
          <p:nvPr/>
        </p:nvSpPr>
        <p:spPr>
          <a:xfrm>
            <a:off x="4495800" y="5393204"/>
            <a:ext cx="267843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AU" b="1"/>
              <a:t>Activation Status</a:t>
            </a:r>
          </a:p>
          <a:p>
            <a:pPr algn="ctr"/>
            <a:r>
              <a:rPr lang="en-AU" b="1"/>
              <a:t>BUT only of CTR.</a:t>
            </a:r>
          </a:p>
          <a:p>
            <a:pPr algn="ctr"/>
            <a:r>
              <a:rPr lang="en-AU" b="1"/>
              <a:t>Restricted Airspaces must still be checked!</a:t>
            </a:r>
            <a:endParaRPr lang="en-AU" b="1" dirty="0"/>
          </a:p>
        </p:txBody>
      </p:sp>
    </p:spTree>
    <p:extLst>
      <p:ext uri="{BB962C8B-B14F-4D97-AF65-F5344CB8AC3E}">
        <p14:creationId xmlns:p14="http://schemas.microsoft.com/office/powerpoint/2010/main" val="14433723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55670" y="238280"/>
            <a:ext cx="6092930" cy="676120"/>
          </a:xfrm>
        </p:spPr>
        <p:txBody>
          <a:bodyPr/>
          <a:lstStyle/>
          <a:p>
            <a:r>
              <a:rPr lang="en-US" altLang="en-US" sz="3200" b="1" dirty="0"/>
              <a:t>Airspace: CTAF </a:t>
            </a:r>
            <a:br>
              <a:rPr lang="en-US" altLang="en-US" sz="3200" b="1" dirty="0"/>
            </a:br>
            <a:r>
              <a:rPr lang="en-US" altLang="en-US" sz="3200" b="1" dirty="0"/>
              <a:t>(optional or mandatory VHF)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1F921BFF-8FB6-E1F1-CDF9-28C96C9EB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535" y="1295400"/>
            <a:ext cx="8382000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>
                <a:hlinkClick r:id="rId3"/>
              </a:rPr>
              <a:t>https://xcaustralia.org/aircheck/aircheck.php</a:t>
            </a: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altLang="en-US" sz="2000" b="1" dirty="0"/>
              <a:t>Mandatory: RMZ</a:t>
            </a:r>
            <a:r>
              <a:rPr lang="en-US" altLang="en-US" sz="2000" dirty="0"/>
              <a:t>.  </a:t>
            </a:r>
            <a:r>
              <a:rPr lang="en-US" altLang="en-US" sz="2000" b="1" dirty="0"/>
              <a:t>Optional: G (e.g., Dalby)</a:t>
            </a:r>
          </a:p>
          <a:p>
            <a:pPr>
              <a:spcBef>
                <a:spcPct val="50000"/>
              </a:spcBef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altLang="en-US" sz="2000" dirty="0"/>
          </a:p>
          <a:p>
            <a:pPr>
              <a:spcBef>
                <a:spcPct val="50000"/>
              </a:spcBef>
            </a:pPr>
            <a:endParaRPr lang="en-US" alt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F31145-C87C-2EB8-64D0-7AD5692806D7}"/>
              </a:ext>
            </a:extLst>
          </p:cNvPr>
          <p:cNvSpPr txBox="1"/>
          <p:nvPr/>
        </p:nvSpPr>
        <p:spPr>
          <a:xfrm>
            <a:off x="6303580" y="1337517"/>
            <a:ext cx="2741503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AU" b="1" dirty="0"/>
              <a:t>Marked turquoise:</a:t>
            </a:r>
          </a:p>
          <a:p>
            <a:pPr algn="ctr"/>
            <a:endParaRPr lang="en-AU" b="1" dirty="0"/>
          </a:p>
          <a:p>
            <a:pPr algn="ctr"/>
            <a:r>
              <a:rPr lang="en-AU" b="1" dirty="0"/>
              <a:t>We are allowed to fly into both CTAFs.</a:t>
            </a:r>
          </a:p>
          <a:p>
            <a:pPr algn="ctr"/>
            <a:endParaRPr lang="en-AU" b="1" dirty="0"/>
          </a:p>
          <a:p>
            <a:pPr algn="ctr"/>
            <a:r>
              <a:rPr lang="en-AU" b="1" dirty="0"/>
              <a:t>In RMZ, aircraft should officially make a VHF call when inside 10nm and under 5,000ft. But: This is a rule for planes to coordinate starts and landings (~200kt).</a:t>
            </a:r>
          </a:p>
          <a:p>
            <a:pPr algn="ctr"/>
            <a:endParaRPr lang="en-AU" b="1" dirty="0"/>
          </a:p>
          <a:p>
            <a:pPr algn="ctr"/>
            <a:r>
              <a:rPr lang="en-AU" b="1" dirty="0"/>
              <a:t>Paragliders: Monitor CTAF frequency, and do not fly low near the airstrip. Make a VHF call if necessary to avoid collisions.</a:t>
            </a:r>
            <a:endParaRPr lang="en-AU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1875229-C6C4-F26F-D0CB-8ECF09EA84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104" y="2514600"/>
            <a:ext cx="5489792" cy="4218639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A4CDA82-3E29-7EF3-70D5-3C85A38A9C52}"/>
              </a:ext>
            </a:extLst>
          </p:cNvPr>
          <p:cNvSpPr/>
          <p:nvPr/>
        </p:nvSpPr>
        <p:spPr>
          <a:xfrm>
            <a:off x="2175096" y="5029200"/>
            <a:ext cx="2625504" cy="8382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UNL: Unlimited</a:t>
            </a:r>
          </a:p>
          <a:p>
            <a:pPr algn="ctr"/>
            <a:r>
              <a:rPr lang="en-AU" dirty="0">
                <a:solidFill>
                  <a:schemeClr val="tx1"/>
                </a:solidFill>
              </a:rPr>
              <a:t>(but: misleading)</a:t>
            </a:r>
          </a:p>
          <a:p>
            <a:pPr algn="ctr"/>
            <a:r>
              <a:rPr lang="en-AU" dirty="0">
                <a:solidFill>
                  <a:schemeClr val="tx1"/>
                </a:solidFill>
              </a:rPr>
              <a:t>Better: Upper 5,000ft</a:t>
            </a:r>
          </a:p>
        </p:txBody>
      </p:sp>
    </p:spTree>
    <p:extLst>
      <p:ext uri="{BB962C8B-B14F-4D97-AF65-F5344CB8AC3E}">
        <p14:creationId xmlns:p14="http://schemas.microsoft.com/office/powerpoint/2010/main" val="23253031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55670" y="157288"/>
            <a:ext cx="5635730" cy="676120"/>
          </a:xfrm>
        </p:spPr>
        <p:txBody>
          <a:bodyPr/>
          <a:lstStyle/>
          <a:p>
            <a:r>
              <a:rPr lang="en-US" altLang="en-US" sz="3200" b="1" dirty="0"/>
              <a:t>VHF frequencies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F31145-C87C-2EB8-64D0-7AD5692806D7}"/>
              </a:ext>
            </a:extLst>
          </p:cNvPr>
          <p:cNvSpPr txBox="1"/>
          <p:nvPr/>
        </p:nvSpPr>
        <p:spPr>
          <a:xfrm>
            <a:off x="457200" y="1337517"/>
            <a:ext cx="8381999" cy="29495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AU" b="1" dirty="0"/>
              <a:t>In Airspace E (often above 5,000ft; definitely above 8,500ft at our sites):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AU" dirty="0"/>
              <a:t>No need to make VHF calls or get permission, but: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AU" dirty="0"/>
              <a:t>Monitor VHF area frequency (above 8,500ft in our area: Brisbane </a:t>
            </a:r>
            <a:r>
              <a:rPr lang="en-AU" dirty="0">
                <a:highlight>
                  <a:srgbClr val="FFFF00"/>
                </a:highlight>
              </a:rPr>
              <a:t>121.2</a:t>
            </a:r>
            <a:r>
              <a:rPr lang="en-AU" dirty="0"/>
              <a:t>).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AU" i="1" dirty="0"/>
              <a:t>Sailplanes have permission to use different frequencies and use those.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AU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AU" b="1" dirty="0"/>
              <a:t>In CTAF: </a:t>
            </a:r>
            <a:r>
              <a:rPr lang="en-AU" dirty="0"/>
              <a:t>Use frequencies posted on the internet and the airspace map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AU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561C28-EDDF-4C26-57C4-F51B8C2F50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4295775"/>
            <a:ext cx="3743325" cy="885825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EE7F401F-2B45-766B-22CA-89597EC4D43B}"/>
              </a:ext>
            </a:extLst>
          </p:cNvPr>
          <p:cNvSpPr/>
          <p:nvPr/>
        </p:nvSpPr>
        <p:spPr>
          <a:xfrm>
            <a:off x="3799490" y="4322050"/>
            <a:ext cx="609600" cy="31945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0A2A89-B2DF-1206-EF8F-C5C66F222F26}"/>
              </a:ext>
            </a:extLst>
          </p:cNvPr>
          <p:cNvSpPr txBox="1"/>
          <p:nvPr/>
        </p:nvSpPr>
        <p:spPr>
          <a:xfrm>
            <a:off x="5916394" y="3847896"/>
            <a:ext cx="274150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AU" dirty="0"/>
              <a:t>Good for us: </a:t>
            </a:r>
          </a:p>
          <a:p>
            <a:pPr algn="ctr"/>
            <a:r>
              <a:rPr lang="en-AU" dirty="0"/>
              <a:t>Same frequency for Oakey, Toowoomba airspace (127.65). </a:t>
            </a:r>
          </a:p>
          <a:p>
            <a:pPr algn="ctr"/>
            <a:r>
              <a:rPr lang="en-AU" dirty="0"/>
              <a:t>Warwick: 127.85</a:t>
            </a:r>
          </a:p>
          <a:p>
            <a:pPr algn="ctr"/>
            <a:r>
              <a:rPr lang="en-AU" dirty="0"/>
              <a:t>Stanthorpe: 126.7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8018A9-5160-B404-7970-44AB0523ECA6}"/>
              </a:ext>
            </a:extLst>
          </p:cNvPr>
          <p:cNvSpPr txBox="1"/>
          <p:nvPr/>
        </p:nvSpPr>
        <p:spPr>
          <a:xfrm>
            <a:off x="457200" y="5867400"/>
            <a:ext cx="800981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When flying Killarney and paragliders are venturing west towards </a:t>
            </a:r>
            <a:r>
              <a:rPr lang="en-AU"/>
              <a:t>Warwick, I would recommend making </a:t>
            </a:r>
            <a:r>
              <a:rPr lang="en-AU" dirty="0"/>
              <a:t>a VHF call to </a:t>
            </a:r>
            <a:r>
              <a:rPr lang="en-AU"/>
              <a:t>Warwick.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930154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55670" y="157288"/>
            <a:ext cx="5635730" cy="676120"/>
          </a:xfrm>
        </p:spPr>
        <p:txBody>
          <a:bodyPr/>
          <a:lstStyle/>
          <a:p>
            <a:r>
              <a:rPr lang="en-US" altLang="en-US" sz="3200" b="1" dirty="0"/>
              <a:t>VHF calls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F31145-C87C-2EB8-64D0-7AD5692806D7}"/>
              </a:ext>
            </a:extLst>
          </p:cNvPr>
          <p:cNvSpPr txBox="1"/>
          <p:nvPr/>
        </p:nvSpPr>
        <p:spPr>
          <a:xfrm>
            <a:off x="457200" y="1143000"/>
            <a:ext cx="8381999" cy="57125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AU"/>
              <a:t>Officially, </a:t>
            </a:r>
            <a:r>
              <a:rPr lang="en-AU" dirty="0"/>
              <a:t>when asking for clearance (= permission to enter controlled airspace), we would use callsign “Paraglider” + last 4 digits of SAFA number, give our position (including altitude) and ask for permission to enter controlled airspace (A, B, C, D) or restricted areas (R…) at military aerodrome.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AU" b="1" i="1" dirty="0"/>
              <a:t>However, the normal strategy is to try to keep out of restricted and controlled airspace. We just don’t go there.(!)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AU" b="1" dirty="0"/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AU" b="1" dirty="0"/>
              <a:t>So how do we use VHF? 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AU" dirty="0"/>
              <a:t>When operating a launch close to or within </a:t>
            </a:r>
            <a:r>
              <a:rPr lang="en-AU"/>
              <a:t>a CTAF or controlled airspace, </a:t>
            </a:r>
            <a:r>
              <a:rPr lang="en-AU" dirty="0"/>
              <a:t>we make periodic calls.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AU" dirty="0"/>
              <a:t>Example: “Warwick Traffic, Paraglider Control (callsign; NOT </a:t>
            </a:r>
            <a:r>
              <a:rPr lang="en-AU"/>
              <a:t>giving position</a:t>
            </a:r>
            <a:r>
              <a:rPr lang="en-AU" dirty="0"/>
              <a:t>), there are paragliding operations 10 miles east and north </a:t>
            </a:r>
            <a:r>
              <a:rPr lang="en-AU"/>
              <a:t>of Warwick, </a:t>
            </a:r>
            <a:r>
              <a:rPr lang="en-AU" dirty="0"/>
              <a:t>with paragliders at various altitudes (can give a range, e.g., 1,000ft to 6,000ft), Warwick (Traffic</a:t>
            </a:r>
            <a:r>
              <a:rPr lang="en-AU"/>
              <a:t>).” 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AU" dirty="0"/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AU" dirty="0">
                <a:sym typeface="Wingdings" panose="05000000000000000000" pitchFamily="2" charset="2"/>
              </a:rPr>
              <a:t> same for area frequency calls, just use “All Traffic”.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AU" dirty="0">
                <a:sym typeface="Wingdings" panose="05000000000000000000" pitchFamily="2" charset="2"/>
              </a:rPr>
              <a:t>Makes most sense when there is a lot of traffic around</a:t>
            </a:r>
          </a:p>
        </p:txBody>
      </p:sp>
    </p:spTree>
    <p:extLst>
      <p:ext uri="{BB962C8B-B14F-4D97-AF65-F5344CB8AC3E}">
        <p14:creationId xmlns:p14="http://schemas.microsoft.com/office/powerpoint/2010/main" val="19930493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F1801C-5D13-0A08-3E4A-D386A90EFE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3EDD14B0-B1D8-7C01-0611-AFF214A28585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755670" y="157288"/>
            <a:ext cx="5635730" cy="676120"/>
          </a:xfrm>
        </p:spPr>
        <p:txBody>
          <a:bodyPr/>
          <a:lstStyle/>
          <a:p>
            <a:r>
              <a:rPr lang="en-US" altLang="en-US" sz="3200" b="1" dirty="0"/>
              <a:t>VHF calls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C7805A-4AE8-691C-58D0-7B3A8BAB8627}"/>
              </a:ext>
            </a:extLst>
          </p:cNvPr>
          <p:cNvSpPr txBox="1"/>
          <p:nvPr/>
        </p:nvSpPr>
        <p:spPr>
          <a:xfrm>
            <a:off x="457200" y="1143000"/>
            <a:ext cx="8381999" cy="4687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AU" b="1"/>
              <a:t>So </a:t>
            </a:r>
            <a:r>
              <a:rPr lang="en-AU" b="1" dirty="0"/>
              <a:t>how do we use VHF? 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AU"/>
              <a:t>When you see another aircraft nearby and want to alert them to your presence: </a:t>
            </a:r>
            <a:endParaRPr lang="en-AU" dirty="0"/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AU"/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AU"/>
              <a:t>Example when you are close to an aerodrome (Warwick): 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AU"/>
              <a:t>“</a:t>
            </a:r>
            <a:r>
              <a:rPr lang="en-AU" dirty="0"/>
              <a:t>Warwick Traffic, </a:t>
            </a:r>
            <a:r>
              <a:rPr lang="en-AU"/>
              <a:t>Paraglider [last four digits of your SAFA number] 9 miles south of Warwick at 8,500 ft, tracking north, Warwick </a:t>
            </a:r>
            <a:r>
              <a:rPr lang="en-AU" dirty="0"/>
              <a:t>(Traffic</a:t>
            </a:r>
            <a:r>
              <a:rPr lang="en-AU"/>
              <a:t>).” 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AU"/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AU"/>
              <a:t>Example when you are NOT close to an aerodrome (on area frequency): 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AU"/>
              <a:t>“All Traffic, Paraglider [last four digits of your SAFA number] 15 miles east of Warwick at 8,500 ft, tracking north.” 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AU"/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262182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55670" y="157288"/>
            <a:ext cx="5635730" cy="676120"/>
          </a:xfrm>
        </p:spPr>
        <p:txBody>
          <a:bodyPr/>
          <a:lstStyle/>
          <a:p>
            <a:r>
              <a:rPr lang="en-US" altLang="en-US" sz="3200" b="1" dirty="0"/>
              <a:t>Normal flying in Airspace 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F31145-C87C-2EB8-64D0-7AD5692806D7}"/>
              </a:ext>
            </a:extLst>
          </p:cNvPr>
          <p:cNvSpPr txBox="1"/>
          <p:nvPr/>
        </p:nvSpPr>
        <p:spPr>
          <a:xfrm>
            <a:off x="457200" y="1337517"/>
            <a:ext cx="8381999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b="1" dirty="0"/>
              <a:t>Airspace G </a:t>
            </a:r>
            <a:r>
              <a:rPr lang="en-AU" dirty="0"/>
              <a:t>is uncontrolled airspace </a:t>
            </a:r>
            <a:r>
              <a:rPr lang="en-AU" dirty="0">
                <a:sym typeface="Wingdings" panose="05000000000000000000" pitchFamily="2" charset="2"/>
              </a:rPr>
              <a:t> everything that is not marked in a map.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dirty="0">
              <a:sym typeface="Wingdings" panose="05000000000000000000" pitchFamily="2" charset="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>
                <a:sym typeface="Wingdings" panose="05000000000000000000" pitchFamily="2" charset="2"/>
              </a:rPr>
              <a:t>Is usually used for recreational flying, </a:t>
            </a:r>
            <a:r>
              <a:rPr lang="en-AU" dirty="0" err="1">
                <a:sym typeface="Wingdings" panose="05000000000000000000" pitchFamily="2" charset="2"/>
              </a:rPr>
              <a:t>motorplanes</a:t>
            </a:r>
            <a:r>
              <a:rPr lang="en-AU" dirty="0">
                <a:sym typeface="Wingdings" panose="05000000000000000000" pitchFamily="2" charset="2"/>
              </a:rPr>
              <a:t>, sailplanes, hang gliders, paragliders, etc. </a:t>
            </a:r>
            <a:endParaRPr lang="en-AU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Allowed to fly there when operating under visual flight rules (VFR):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AU" b="1" dirty="0"/>
              <a:t>VFR flight rules: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AU" dirty="0"/>
              <a:t>Below 3,000ft AMSL or 1,000ft AGL: Clear of cloud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AU" dirty="0"/>
              <a:t>Below 10,000ft (roughly 3,000m): 5km horizontal visibility, 1,500m distance from cloud horizontally, 1,000ft vertical (~300m)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AU" dirty="0"/>
              <a:t>At or above 10,000ft AMSL: 8km horizontal visibility, same distance from clouds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6FAF61-4F67-DD06-A938-2FD425650493}"/>
              </a:ext>
            </a:extLst>
          </p:cNvPr>
          <p:cNvSpPr txBox="1"/>
          <p:nvPr/>
        </p:nvSpPr>
        <p:spPr>
          <a:xfrm>
            <a:off x="1219201" y="3392214"/>
            <a:ext cx="7391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b="1" dirty="0"/>
              <a:t>See part 91 CASR, General operating and flight rules</a:t>
            </a:r>
          </a:p>
        </p:txBody>
      </p:sp>
    </p:spTree>
    <p:extLst>
      <p:ext uri="{BB962C8B-B14F-4D97-AF65-F5344CB8AC3E}">
        <p14:creationId xmlns:p14="http://schemas.microsoft.com/office/powerpoint/2010/main" val="8752283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55670" y="157288"/>
            <a:ext cx="5635730" cy="676120"/>
          </a:xfrm>
        </p:spPr>
        <p:txBody>
          <a:bodyPr/>
          <a:lstStyle/>
          <a:p>
            <a:r>
              <a:rPr lang="en-US" altLang="en-US" sz="3200" b="1" dirty="0"/>
              <a:t>Overview VFR flight rules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CBD836-783C-DBB3-55F1-AB2FC56EC0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968" y="1061912"/>
            <a:ext cx="7364813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2631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990600" y="157288"/>
            <a:ext cx="7239000" cy="676120"/>
          </a:xfrm>
        </p:spPr>
        <p:txBody>
          <a:bodyPr/>
          <a:lstStyle/>
          <a:p>
            <a:r>
              <a:rPr lang="en-US" altLang="en-US" sz="3200" b="1" dirty="0"/>
              <a:t>Maximum heights in Airspace G &amp; 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F31145-C87C-2EB8-64D0-7AD5692806D7}"/>
              </a:ext>
            </a:extLst>
          </p:cNvPr>
          <p:cNvSpPr txBox="1"/>
          <p:nvPr/>
        </p:nvSpPr>
        <p:spPr>
          <a:xfrm>
            <a:off x="381000" y="1524000"/>
            <a:ext cx="8381999" cy="42883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AU" dirty="0"/>
              <a:t>SAFA: Without oxygen endorsement, we can only fly to max height 10,000ft (~3,000m). [SAFA operations manual, 4.1.9]</a:t>
            </a:r>
          </a:p>
          <a:p>
            <a:pPr marL="285750" indent="-285750">
              <a:lnSpc>
                <a:spcPct val="15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AU" dirty="0"/>
              <a:t>CASA (part 91 CASR): With oxygen endorsement we must use oxygen when flying above 12,500 feet (~3,800m) for longer than 30 minutes. </a:t>
            </a:r>
          </a:p>
          <a:p>
            <a:pPr marL="285750" indent="-285750">
              <a:lnSpc>
                <a:spcPct val="15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endParaRPr lang="en-AU"/>
          </a:p>
          <a:p>
            <a:pPr marL="285750" indent="-285750">
              <a:lnSpc>
                <a:spcPct val="15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AU"/>
              <a:t>In a nutshell:</a:t>
            </a:r>
          </a:p>
          <a:p>
            <a:pPr marL="285750" indent="-285750">
              <a:lnSpc>
                <a:spcPct val="15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AU"/>
              <a:t>We </a:t>
            </a:r>
            <a:r>
              <a:rPr lang="en-AU" dirty="0"/>
              <a:t>can fly up to 12,500ft / ~3,800m without oxygen – but apparently we’d need the endorsement to fly above 10,000ft / 3,000m</a:t>
            </a:r>
            <a:r>
              <a:rPr lang="en-AU"/>
              <a:t>.     </a:t>
            </a:r>
            <a:endParaRPr lang="en-AU" i="1" u="sng" dirty="0"/>
          </a:p>
        </p:txBody>
      </p:sp>
    </p:spTree>
    <p:extLst>
      <p:ext uri="{BB962C8B-B14F-4D97-AF65-F5344CB8AC3E}">
        <p14:creationId xmlns:p14="http://schemas.microsoft.com/office/powerpoint/2010/main" val="32824694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55670" y="157288"/>
            <a:ext cx="5635730" cy="676120"/>
          </a:xfrm>
        </p:spPr>
        <p:txBody>
          <a:bodyPr/>
          <a:lstStyle/>
          <a:p>
            <a:r>
              <a:rPr lang="en-US" altLang="en-US" sz="3200" b="1" dirty="0"/>
              <a:t>Overview: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18BD1D-DC7B-669F-0774-9A22FF565E91}"/>
              </a:ext>
            </a:extLst>
          </p:cNvPr>
          <p:cNvSpPr txBox="1"/>
          <p:nvPr/>
        </p:nvSpPr>
        <p:spPr>
          <a:xfrm>
            <a:off x="457200" y="1042877"/>
            <a:ext cx="83819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/>
              <a:t>Which airspaces can I fly in?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6509F53-E754-8280-5F40-05838FA779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7503265"/>
              </p:ext>
            </p:extLst>
          </p:nvPr>
        </p:nvGraphicFramePr>
        <p:xfrm>
          <a:off x="533400" y="1447800"/>
          <a:ext cx="8077200" cy="449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187">
                  <a:extLst>
                    <a:ext uri="{9D8B030D-6E8A-4147-A177-3AD203B41FA5}">
                      <a16:colId xmlns:a16="http://schemas.microsoft.com/office/drawing/2014/main" val="2985301008"/>
                    </a:ext>
                  </a:extLst>
                </a:gridCol>
                <a:gridCol w="1851025">
                  <a:extLst>
                    <a:ext uri="{9D8B030D-6E8A-4147-A177-3AD203B41FA5}">
                      <a16:colId xmlns:a16="http://schemas.microsoft.com/office/drawing/2014/main" val="369109026"/>
                    </a:ext>
                  </a:extLst>
                </a:gridCol>
                <a:gridCol w="2439988">
                  <a:extLst>
                    <a:ext uri="{9D8B030D-6E8A-4147-A177-3AD203B41FA5}">
                      <a16:colId xmlns:a16="http://schemas.microsoft.com/office/drawing/2014/main" val="11455814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AU" dirty="0">
                          <a:solidFill>
                            <a:schemeClr val="tx1"/>
                          </a:solidFill>
                        </a:rPr>
                        <a:t>Airspace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>
                          <a:solidFill>
                            <a:schemeClr val="tx1"/>
                          </a:solidFill>
                        </a:rPr>
                        <a:t>On xcaustralia.org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>
                          <a:solidFill>
                            <a:schemeClr val="tx1"/>
                          </a:solidFill>
                        </a:rPr>
                        <a:t>OK to fly?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9685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CTR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dirty="0"/>
                        <a:t>Red circle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dirty="0"/>
                        <a:t>Never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02622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Airspace class A, B, C, D around major airports. We only have 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/>
                        <a:t>Yellow regions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/>
                        <a:t>Never*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64208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Restricted areas (R…). Military airspace like Oakey / Amberley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/>
                        <a:t>Violet regions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/>
                        <a:t>Not when active* (most weekdays)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2283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Danger Areas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/>
                        <a:t>Pink regions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/>
                        <a:t>OK to fly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9076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CTAF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/>
                        <a:t>Turquoise circles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/>
                        <a:t>OK to fly if you have VHF. Can make calls on CTAF </a:t>
                      </a:r>
                      <a:r>
                        <a:rPr lang="en-AU" dirty="0" err="1"/>
                        <a:t>freq</a:t>
                      </a:r>
                      <a:r>
                        <a:rPr lang="en-AU" dirty="0"/>
                        <a:t>; do not fly low over airstrip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96451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Airspace Class 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/>
                        <a:t>Green regions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/>
                        <a:t>OK to fly: Monitor VHF area </a:t>
                      </a:r>
                      <a:r>
                        <a:rPr lang="en-AU" dirty="0" err="1"/>
                        <a:t>freq</a:t>
                      </a:r>
                      <a:r>
                        <a:rPr lang="en-AU" dirty="0"/>
                        <a:t> (121.2)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663561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392EE85-4C79-D7D2-6202-5BFCA1A67372}"/>
              </a:ext>
            </a:extLst>
          </p:cNvPr>
          <p:cNvSpPr txBox="1"/>
          <p:nvPr/>
        </p:nvSpPr>
        <p:spPr>
          <a:xfrm>
            <a:off x="457199" y="5934670"/>
            <a:ext cx="838199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dirty="0"/>
              <a:t>* Using VHF radio, it is possible to ask for permission to enter all these airspaces. However, this is not recommended, and forbidden in Manilla (to contact Tamworth).</a:t>
            </a:r>
          </a:p>
        </p:txBody>
      </p:sp>
    </p:spTree>
    <p:extLst>
      <p:ext uri="{BB962C8B-B14F-4D97-AF65-F5344CB8AC3E}">
        <p14:creationId xmlns:p14="http://schemas.microsoft.com/office/powerpoint/2010/main" val="40377047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55670" y="157288"/>
            <a:ext cx="5635730" cy="676120"/>
          </a:xfrm>
        </p:spPr>
        <p:txBody>
          <a:bodyPr/>
          <a:lstStyle/>
          <a:p>
            <a:r>
              <a:rPr lang="en-US" altLang="en-US" sz="3200" b="1" dirty="0"/>
              <a:t>Thank you!!!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538316" y="1524000"/>
            <a:ext cx="8382000" cy="5139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600"/>
              </a:spcBef>
            </a:pPr>
            <a:r>
              <a:rPr lang="en-AU" sz="2800" b="1" dirty="0"/>
              <a:t>Questions, Suggestions, Comments?</a:t>
            </a:r>
          </a:p>
          <a:p>
            <a:pPr algn="ctr">
              <a:spcBef>
                <a:spcPts val="600"/>
              </a:spcBef>
            </a:pPr>
            <a:endParaRPr lang="en-AU" sz="2000" dirty="0"/>
          </a:p>
          <a:p>
            <a:pPr algn="ctr">
              <a:spcBef>
                <a:spcPts val="600"/>
              </a:spcBef>
            </a:pPr>
            <a:endParaRPr lang="en-AU" sz="2000" dirty="0"/>
          </a:p>
          <a:p>
            <a:pPr algn="ctr">
              <a:spcBef>
                <a:spcPts val="600"/>
              </a:spcBef>
            </a:pPr>
            <a:r>
              <a:rPr lang="en-AU" sz="2000" dirty="0"/>
              <a:t>Send me an email: </a:t>
            </a:r>
          </a:p>
          <a:p>
            <a:pPr algn="ctr">
              <a:spcBef>
                <a:spcPts val="600"/>
              </a:spcBef>
            </a:pPr>
            <a:endParaRPr lang="en-AU" sz="2000" dirty="0"/>
          </a:p>
          <a:p>
            <a:pPr algn="ctr">
              <a:spcBef>
                <a:spcPts val="600"/>
              </a:spcBef>
            </a:pPr>
            <a:r>
              <a:rPr lang="en-AU" sz="2000" dirty="0">
                <a:hlinkClick r:id="rId2"/>
              </a:rPr>
              <a:t>s.becker@psy.uq.edu.au</a:t>
            </a:r>
            <a:endParaRPr lang="en-AU" sz="2000" dirty="0"/>
          </a:p>
          <a:p>
            <a:pPr algn="ctr">
              <a:spcBef>
                <a:spcPts val="600"/>
              </a:spcBef>
            </a:pPr>
            <a:endParaRPr lang="en-AU" sz="2000" dirty="0"/>
          </a:p>
          <a:p>
            <a:pPr algn="ctr">
              <a:spcBef>
                <a:spcPts val="600"/>
              </a:spcBef>
            </a:pPr>
            <a:r>
              <a:rPr lang="en-AU" sz="2000" dirty="0"/>
              <a:t>Or find me on: </a:t>
            </a:r>
          </a:p>
          <a:p>
            <a:pPr algn="ctr">
              <a:spcBef>
                <a:spcPts val="600"/>
              </a:spcBef>
            </a:pPr>
            <a:endParaRPr lang="en-AU" sz="2000" dirty="0"/>
          </a:p>
          <a:p>
            <a:pPr algn="ctr">
              <a:spcBef>
                <a:spcPts val="600"/>
              </a:spcBef>
            </a:pPr>
            <a:r>
              <a:rPr lang="en-AU" sz="2000" dirty="0"/>
              <a:t>WhatsApp</a:t>
            </a:r>
          </a:p>
          <a:p>
            <a:pPr algn="ctr">
              <a:spcBef>
                <a:spcPts val="600"/>
              </a:spcBef>
            </a:pPr>
            <a:r>
              <a:rPr lang="en-AU" sz="2000" dirty="0"/>
              <a:t>(0449 883870)</a:t>
            </a:r>
          </a:p>
          <a:p>
            <a:pPr algn="ctr">
              <a:spcBef>
                <a:spcPts val="600"/>
              </a:spcBef>
            </a:pPr>
            <a:endParaRPr lang="en-AU" sz="2000" dirty="0"/>
          </a:p>
          <a:p>
            <a:pPr algn="ctr">
              <a:spcBef>
                <a:spcPts val="600"/>
              </a:spcBef>
            </a:pPr>
            <a:r>
              <a:rPr lang="en-AU" sz="2000" dirty="0"/>
              <a:t>Facebook</a:t>
            </a: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57639"/>
            <a:ext cx="1662877" cy="87541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C95A04-F7E0-35F3-4DA8-48CC017101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7613" y="5171588"/>
            <a:ext cx="2988469" cy="13853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7A2A00E-7F7E-1CDA-5235-B46343933F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003" y="5390413"/>
            <a:ext cx="2241282" cy="12734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212F9F3-4210-C98D-9BCB-CA9465E880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003" y="2291006"/>
            <a:ext cx="1676400" cy="227598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32E92E7-2DDA-C197-575D-E19F3976E7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4137" y="2209800"/>
            <a:ext cx="1773078" cy="227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400274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47929</TotalTime>
  <Words>2760</Words>
  <Application>Microsoft Office PowerPoint</Application>
  <PresentationFormat>On-screen Show (4:3)</PresentationFormat>
  <Paragraphs>384</Paragraphs>
  <Slides>27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Wingdings</vt:lpstr>
      <vt:lpstr>Standarddesign</vt:lpstr>
      <vt:lpstr>Help</vt:lpstr>
      <vt:lpstr>Official airspace resource: VNC  (visual navigation charts)</vt:lpstr>
      <vt:lpstr>Better resource (for Australia):</vt:lpstr>
      <vt:lpstr>Where can I / can’t I fly?</vt:lpstr>
      <vt:lpstr>Where can I / can’t I fly?</vt:lpstr>
      <vt:lpstr>Airspace Boundaries</vt:lpstr>
      <vt:lpstr>Rules CTRs: Don’t fly there!</vt:lpstr>
      <vt:lpstr>Rules class A, B, C, D: Don’t fly</vt:lpstr>
      <vt:lpstr>Rules Class E: Fly with VHF</vt:lpstr>
      <vt:lpstr>Rules Restricted Areas (R): Don’t fly when they are active</vt:lpstr>
      <vt:lpstr>How do I know if R… is active?</vt:lpstr>
      <vt:lpstr>How do I know if R… is active?</vt:lpstr>
      <vt:lpstr>Restricted Area Briefing</vt:lpstr>
      <vt:lpstr>How do I read the briefing?</vt:lpstr>
      <vt:lpstr>How do I check NOTAMs?</vt:lpstr>
      <vt:lpstr>How do I check NOTAMs?</vt:lpstr>
      <vt:lpstr>Area Briefing</vt:lpstr>
      <vt:lpstr>Area Briefing Results:</vt:lpstr>
      <vt:lpstr>Airspace: CTAF  (optional or mandatory VHF)</vt:lpstr>
      <vt:lpstr>VHF frequencies</vt:lpstr>
      <vt:lpstr>VHF calls</vt:lpstr>
      <vt:lpstr>VHF calls</vt:lpstr>
      <vt:lpstr>Normal flying in Airspace G</vt:lpstr>
      <vt:lpstr>Overview VFR flight rules</vt:lpstr>
      <vt:lpstr>Maximum heights in Airspace G &amp; E</vt:lpstr>
      <vt:lpstr>Overview:</vt:lpstr>
      <vt:lpstr>Thank you!!!</vt:lpstr>
    </vt:vector>
  </TitlesOfParts>
  <Company>Becker Visor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Dr. Stefanie Becker</dc:creator>
  <cp:lastModifiedBy>Stefanie Becker</cp:lastModifiedBy>
  <cp:revision>743</cp:revision>
  <dcterms:created xsi:type="dcterms:W3CDTF">2014-03-20T12:00:12Z</dcterms:created>
  <dcterms:modified xsi:type="dcterms:W3CDTF">2026-10-16T23:21:53Z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f488380-630a-4f55-a077-a19445e3f360_Enabled">
    <vt:lpwstr>true</vt:lpwstr>
  </property>
  <property fmtid="{D5CDD505-2E9C-101B-9397-08002B2CF9AE}" pid="3" name="MSIP_Label_0f488380-630a-4f55-a077-a19445e3f360_SetDate">
    <vt:lpwstr>2023-12-15T23:46:12Z</vt:lpwstr>
  </property>
  <property fmtid="{D5CDD505-2E9C-101B-9397-08002B2CF9AE}" pid="4" name="MSIP_Label_0f488380-630a-4f55-a077-a19445e3f360_Method">
    <vt:lpwstr>Standard</vt:lpwstr>
  </property>
  <property fmtid="{D5CDD505-2E9C-101B-9397-08002B2CF9AE}" pid="5" name="MSIP_Label_0f488380-630a-4f55-a077-a19445e3f360_Name">
    <vt:lpwstr>OFFICIAL - INTERNAL</vt:lpwstr>
  </property>
  <property fmtid="{D5CDD505-2E9C-101B-9397-08002B2CF9AE}" pid="6" name="MSIP_Label_0f488380-630a-4f55-a077-a19445e3f360_SiteId">
    <vt:lpwstr>b6e377cf-9db3-46cb-91a2-fad9605bb15c</vt:lpwstr>
  </property>
  <property fmtid="{D5CDD505-2E9C-101B-9397-08002B2CF9AE}" pid="7" name="MSIP_Label_0f488380-630a-4f55-a077-a19445e3f360_ActionId">
    <vt:lpwstr>3f6ff7dc-cb7f-4307-8d87-e3b834a02b37</vt:lpwstr>
  </property>
  <property fmtid="{D5CDD505-2E9C-101B-9397-08002B2CF9AE}" pid="8" name="MSIP_Label_0f488380-630a-4f55-a077-a19445e3f360_ContentBits">
    <vt:lpwstr>0</vt:lpwstr>
  </property>
</Properties>
</file>