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319" r:id="rId4"/>
    <p:sldId id="325" r:id="rId5"/>
    <p:sldId id="318" r:id="rId6"/>
    <p:sldId id="311" r:id="rId7"/>
    <p:sldId id="259" r:id="rId8"/>
    <p:sldId id="276" r:id="rId9"/>
    <p:sldId id="308" r:id="rId10"/>
    <p:sldId id="328" r:id="rId11"/>
    <p:sldId id="327" r:id="rId12"/>
    <p:sldId id="323" r:id="rId13"/>
    <p:sldId id="260" r:id="rId14"/>
    <p:sldId id="273" r:id="rId15"/>
    <p:sldId id="309" r:id="rId16"/>
    <p:sldId id="262" r:id="rId17"/>
    <p:sldId id="310" r:id="rId18"/>
    <p:sldId id="269" r:id="rId19"/>
    <p:sldId id="270" r:id="rId20"/>
    <p:sldId id="267" r:id="rId21"/>
    <p:sldId id="268" r:id="rId22"/>
    <p:sldId id="265" r:id="rId23"/>
    <p:sldId id="266" r:id="rId24"/>
    <p:sldId id="277" r:id="rId25"/>
    <p:sldId id="274" r:id="rId26"/>
    <p:sldId id="320" r:id="rId27"/>
    <p:sldId id="275" r:id="rId28"/>
    <p:sldId id="279" r:id="rId29"/>
    <p:sldId id="278" r:id="rId30"/>
    <p:sldId id="280" r:id="rId31"/>
    <p:sldId id="281" r:id="rId32"/>
    <p:sldId id="282" r:id="rId33"/>
    <p:sldId id="287" r:id="rId34"/>
    <p:sldId id="288" r:id="rId35"/>
    <p:sldId id="289" r:id="rId36"/>
    <p:sldId id="290" r:id="rId37"/>
    <p:sldId id="293" r:id="rId38"/>
    <p:sldId id="294" r:id="rId39"/>
    <p:sldId id="295" r:id="rId40"/>
    <p:sldId id="296" r:id="rId41"/>
    <p:sldId id="291" r:id="rId42"/>
    <p:sldId id="298" r:id="rId43"/>
    <p:sldId id="322" r:id="rId44"/>
    <p:sldId id="283" r:id="rId45"/>
    <p:sldId id="300" r:id="rId46"/>
    <p:sldId id="303" r:id="rId47"/>
    <p:sldId id="316" r:id="rId48"/>
    <p:sldId id="324" r:id="rId49"/>
    <p:sldId id="299" r:id="rId50"/>
    <p:sldId id="297" r:id="rId51"/>
    <p:sldId id="292" r:id="rId52"/>
    <p:sldId id="326" r:id="rId53"/>
    <p:sldId id="286" r:id="rId54"/>
    <p:sldId id="304" r:id="rId55"/>
    <p:sldId id="306" r:id="rId56"/>
    <p:sldId id="307" r:id="rId57"/>
    <p:sldId id="315" r:id="rId58"/>
    <p:sldId id="321" r:id="rId59"/>
    <p:sldId id="314" r:id="rId60"/>
    <p:sldId id="312" r:id="rId61"/>
    <p:sldId id="30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62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571500" y="1524000"/>
            <a:ext cx="8001000" cy="22860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571500" y="4571999"/>
            <a:ext cx="8001000" cy="152400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3680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7178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6857999" y="762000"/>
            <a:ext cx="17145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571501" y="762000"/>
            <a:ext cx="5714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460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9438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571500" y="1524001"/>
            <a:ext cx="8001000" cy="3038475"/>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571500" y="4589464"/>
            <a:ext cx="8001000" cy="15065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4480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571501" y="2286000"/>
            <a:ext cx="386333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4709160" y="2286000"/>
            <a:ext cx="386334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2378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571500" y="762000"/>
            <a:ext cx="8001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571501" y="2286000"/>
            <a:ext cx="3863339" cy="761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571501" y="3048000"/>
            <a:ext cx="386333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4709158" y="2286001"/>
            <a:ext cx="3863342" cy="761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4709158" y="3048000"/>
            <a:ext cx="386334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6716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9212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7891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571500" y="761998"/>
            <a:ext cx="2857500" cy="1524002"/>
          </a:xfrm>
        </p:spPr>
        <p:txBody>
          <a:bodyPr anchor="t" anchorCtr="0"/>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4000500" y="762001"/>
            <a:ext cx="4572000" cy="5334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571500" y="2286001"/>
            <a:ext cx="2857500" cy="381000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5690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571501" y="762000"/>
            <a:ext cx="2857499" cy="1524000"/>
          </a:xfrm>
        </p:spPr>
        <p:txBody>
          <a:bodyPr anchor="t" anchorCtr="0"/>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4000500" y="762001"/>
            <a:ext cx="4516041" cy="5334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571501" y="2286000"/>
            <a:ext cx="2857499" cy="38100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5/14/2026</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4925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6118382" y="6244836"/>
            <a:ext cx="3025617"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336368"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5482095" y="6144070"/>
            <a:ext cx="3313703"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571500" y="762000"/>
            <a:ext cx="8001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571500" y="2286001"/>
            <a:ext cx="8001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7041874" y="194321"/>
            <a:ext cx="1530626" cy="365125"/>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fld id="{76969C88-B244-455D-A017-012B25B1ACDD}" type="datetimeFigureOut">
              <a:rPr lang="en-US" smtClean="0"/>
              <a:pPr/>
              <a:t>5/14/2026</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571500" y="6356351"/>
            <a:ext cx="4959626" cy="365125"/>
          </a:xfrm>
          <a:prstGeom prst="rect">
            <a:avLst/>
          </a:prstGeom>
        </p:spPr>
        <p:txBody>
          <a:bodyPr vert="horz" lIns="91440" tIns="45720" rIns="91440" bIns="45720" rtlCol="0" anchor="ctr"/>
          <a:lstStyle>
            <a:lvl1pPr algn="l">
              <a:defRPr sz="9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7429500" y="6356351"/>
            <a:ext cx="1143000" cy="365125"/>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698200981"/>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25000"/>
        </a:lnSpc>
        <a:spcBef>
          <a:spcPts val="750"/>
        </a:spcBef>
        <a:buFont typeface="Arial" panose="020B0604020202020204" pitchFamily="34" charset="0"/>
        <a:buChar char="•"/>
        <a:defRPr sz="2100" kern="1200">
          <a:solidFill>
            <a:schemeClr val="tx1">
              <a:alpha val="70000"/>
            </a:schemeClr>
          </a:solidFill>
          <a:latin typeface="+mn-lt"/>
          <a:ea typeface="+mn-ea"/>
          <a:cs typeface="+mn-cs"/>
        </a:defRPr>
      </a:lvl1pPr>
      <a:lvl2pPr marL="514350" indent="-171450" algn="l" defTabSz="685800" rtl="0" eaLnBrk="1" latinLnBrk="0" hangingPunct="1">
        <a:lnSpc>
          <a:spcPct val="125000"/>
        </a:lnSpc>
        <a:spcBef>
          <a:spcPts val="375"/>
        </a:spcBef>
        <a:buFont typeface="Arial" panose="020B0604020202020204" pitchFamily="34" charset="0"/>
        <a:buChar char="•"/>
        <a:defRPr sz="1800" kern="1200">
          <a:solidFill>
            <a:schemeClr val="tx1">
              <a:alpha val="70000"/>
            </a:schemeClr>
          </a:solidFill>
          <a:latin typeface="+mn-lt"/>
          <a:ea typeface="+mn-ea"/>
          <a:cs typeface="+mn-cs"/>
        </a:defRPr>
      </a:lvl2pPr>
      <a:lvl3pPr marL="857250" indent="-171450" algn="l" defTabSz="685800" rtl="0" eaLnBrk="1" latinLnBrk="0" hangingPunct="1">
        <a:lnSpc>
          <a:spcPct val="125000"/>
        </a:lnSpc>
        <a:spcBef>
          <a:spcPts val="375"/>
        </a:spcBef>
        <a:buFont typeface="Arial" panose="020B0604020202020204" pitchFamily="34" charset="0"/>
        <a:buChar char="•"/>
        <a:defRPr sz="1500" kern="1200">
          <a:solidFill>
            <a:schemeClr val="tx1">
              <a:alpha val="70000"/>
            </a:schemeClr>
          </a:solidFill>
          <a:latin typeface="+mn-lt"/>
          <a:ea typeface="+mn-ea"/>
          <a:cs typeface="+mn-cs"/>
        </a:defRPr>
      </a:lvl3pPr>
      <a:lvl4pPr marL="1200150" indent="-171450" algn="l" defTabSz="685800" rtl="0" eaLnBrk="1" latinLnBrk="0" hangingPunct="1">
        <a:lnSpc>
          <a:spcPct val="125000"/>
        </a:lnSpc>
        <a:spcBef>
          <a:spcPts val="375"/>
        </a:spcBef>
        <a:buFont typeface="Arial" panose="020B0604020202020204" pitchFamily="34" charset="0"/>
        <a:buChar char="•"/>
        <a:defRPr sz="1350" kern="1200">
          <a:solidFill>
            <a:schemeClr val="tx1">
              <a:alpha val="70000"/>
            </a:schemeClr>
          </a:solidFill>
          <a:latin typeface="+mn-lt"/>
          <a:ea typeface="+mn-ea"/>
          <a:cs typeface="+mn-cs"/>
        </a:defRPr>
      </a:lvl4pPr>
      <a:lvl5pPr marL="1543050" indent="-171450" algn="l" defTabSz="685800" rtl="0" eaLnBrk="1" latinLnBrk="0" hangingPunct="1">
        <a:lnSpc>
          <a:spcPct val="125000"/>
        </a:lnSpc>
        <a:spcBef>
          <a:spcPts val="375"/>
        </a:spcBef>
        <a:buFont typeface="Arial" panose="020B0604020202020204" pitchFamily="34" charset="0"/>
        <a:buChar char="•"/>
        <a:defRPr sz="1350" kern="1200">
          <a:solidFill>
            <a:schemeClr val="tx1">
              <a:alpha val="7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lwmulvnp5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lwmulvnp5g?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IrDW0W1AXnM?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IrDW0W1AXnM?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hyperlink" Target="crash_landing%201.mp4"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embers.safa.asn.au/members.php?page=public-incident-report.php"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members.safa.asn.au/members.php?page=member_view_th.ph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safa.snapforms.com.au/form/app-01-safety-officer-appointment-applicationv149020240510" TargetMode="External"/><Relationship Id="rId2" Type="http://schemas.openxmlformats.org/officeDocument/2006/relationships/hyperlink" Target="https://safa.asn.a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pic>
        <p:nvPicPr>
          <p:cNvPr id="4" name="Picture 3" descr="Low Angle View Of Clouds In Sky">
            <a:extLst>
              <a:ext uri="{FF2B5EF4-FFF2-40B4-BE49-F238E27FC236}">
                <a16:creationId xmlns:a16="http://schemas.microsoft.com/office/drawing/2014/main" id="{4CD78546-FBC1-FAC1-4ECA-DA1A27083ECF}"/>
              </a:ext>
            </a:extLst>
          </p:cNvPr>
          <p:cNvPicPr>
            <a:picLocks noChangeAspect="1"/>
          </p:cNvPicPr>
          <p:nvPr/>
        </p:nvPicPr>
        <p:blipFill>
          <a:blip r:embed="rId2"/>
          <a:srcRect l="19615" r="21050" b="-1"/>
          <a:stretch/>
        </p:blipFill>
        <p:spPr>
          <a:xfrm>
            <a:off x="15" y="857257"/>
            <a:ext cx="4571985" cy="5143493"/>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1800448" y="1198418"/>
            <a:ext cx="2977238" cy="4461166"/>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venir Next LT Pro Light"/>
            </a:endParaRPr>
          </a:p>
        </p:txBody>
      </p:sp>
      <p:sp>
        <p:nvSpPr>
          <p:cNvPr id="2" name="Title 1">
            <a:extLst>
              <a:ext uri="{FF2B5EF4-FFF2-40B4-BE49-F238E27FC236}">
                <a16:creationId xmlns:a16="http://schemas.microsoft.com/office/drawing/2014/main" id="{8840A06B-25F5-960E-652B-B265424FA524}"/>
              </a:ext>
            </a:extLst>
          </p:cNvPr>
          <p:cNvSpPr>
            <a:spLocks noGrp="1"/>
          </p:cNvSpPr>
          <p:nvPr>
            <p:ph type="ctrTitle"/>
          </p:nvPr>
        </p:nvSpPr>
        <p:spPr>
          <a:xfrm>
            <a:off x="5143500" y="2000250"/>
            <a:ext cx="3429000" cy="1714500"/>
          </a:xfrm>
        </p:spPr>
        <p:txBody>
          <a:bodyPr>
            <a:normAutofit/>
          </a:bodyPr>
          <a:lstStyle/>
          <a:p>
            <a:r>
              <a:rPr lang="en-AU" sz="3300" dirty="0"/>
              <a:t>Wicked Wings</a:t>
            </a:r>
            <a:br>
              <a:rPr lang="en-AU" sz="3300" dirty="0"/>
            </a:br>
            <a:br>
              <a:rPr lang="en-AU" sz="3300" dirty="0"/>
            </a:br>
            <a:r>
              <a:rPr lang="en-AU" sz="3300" dirty="0"/>
              <a:t>SO Workshop</a:t>
            </a:r>
          </a:p>
        </p:txBody>
      </p:sp>
      <p:sp>
        <p:nvSpPr>
          <p:cNvPr id="3" name="Subtitle 2">
            <a:extLst>
              <a:ext uri="{FF2B5EF4-FFF2-40B4-BE49-F238E27FC236}">
                <a16:creationId xmlns:a16="http://schemas.microsoft.com/office/drawing/2014/main" id="{27E29A20-D120-F03E-4AC6-F32F5DC08446}"/>
              </a:ext>
            </a:extLst>
          </p:cNvPr>
          <p:cNvSpPr>
            <a:spLocks noGrp="1"/>
          </p:cNvSpPr>
          <p:nvPr>
            <p:ph type="subTitle" idx="1"/>
          </p:nvPr>
        </p:nvSpPr>
        <p:spPr>
          <a:xfrm>
            <a:off x="5143500" y="4286249"/>
            <a:ext cx="3429000" cy="1143000"/>
          </a:xfrm>
        </p:spPr>
        <p:txBody>
          <a:bodyPr>
            <a:normAutofit lnSpcReduction="10000"/>
          </a:bodyPr>
          <a:lstStyle/>
          <a:p>
            <a:r>
              <a:rPr lang="en-AU" dirty="0">
                <a:solidFill>
                  <a:srgbClr val="FFFFFF"/>
                </a:solidFill>
              </a:rPr>
              <a:t>Stefanie Becker</a:t>
            </a:r>
          </a:p>
          <a:p>
            <a:r>
              <a:rPr lang="en-AU"/>
              <a:t>Senior Safety Officer Paragliding</a:t>
            </a:r>
            <a:endParaRPr lang="en-AU" dirty="0"/>
          </a:p>
        </p:txBody>
      </p:sp>
    </p:spTree>
    <p:extLst>
      <p:ext uri="{BB962C8B-B14F-4D97-AF65-F5344CB8AC3E}">
        <p14:creationId xmlns:p14="http://schemas.microsoft.com/office/powerpoint/2010/main" val="135897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E88E-DEEF-67A5-9880-BE4ABC220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ED18C-CA69-8077-8A76-8574A6CAB524}"/>
              </a:ext>
            </a:extLst>
          </p:cNvPr>
          <p:cNvSpPr>
            <a:spLocks noGrp="1"/>
          </p:cNvSpPr>
          <p:nvPr>
            <p:ph type="title"/>
          </p:nvPr>
        </p:nvSpPr>
        <p:spPr>
          <a:xfrm>
            <a:off x="571500" y="362609"/>
            <a:ext cx="8001000" cy="877614"/>
          </a:xfrm>
        </p:spPr>
        <p:txBody>
          <a:bodyPr>
            <a:normAutofit/>
          </a:bodyPr>
          <a:lstStyle/>
          <a:p>
            <a:pPr algn="ctr"/>
            <a:r>
              <a:rPr lang="en-AU" dirty="0"/>
              <a:t>Risk Assessment</a:t>
            </a:r>
            <a:r>
              <a:rPr lang="en-AU"/>
              <a:t>: Our Role</a:t>
            </a:r>
            <a:endParaRPr lang="en-AU" dirty="0"/>
          </a:p>
        </p:txBody>
      </p:sp>
      <p:sp>
        <p:nvSpPr>
          <p:cNvPr id="5" name="Rectangle 2">
            <a:extLst>
              <a:ext uri="{FF2B5EF4-FFF2-40B4-BE49-F238E27FC236}">
                <a16:creationId xmlns:a16="http://schemas.microsoft.com/office/drawing/2014/main" id="{D9FFACFC-73CB-F13B-BB42-905F118E3793}"/>
              </a:ext>
            </a:extLst>
          </p:cNvPr>
          <p:cNvSpPr>
            <a:spLocks noGrp="1" noChangeArrowheads="1"/>
          </p:cNvSpPr>
          <p:nvPr>
            <p:ph idx="1"/>
          </p:nvPr>
        </p:nvSpPr>
        <p:spPr bwMode="auto">
          <a:xfrm>
            <a:off x="459170" y="1394180"/>
            <a:ext cx="8225659" cy="510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defTabSz="914400" eaLnBrk="0" fontAlgn="base" hangingPunct="0">
              <a:lnSpc>
                <a:spcPct val="100000"/>
              </a:lnSpc>
              <a:spcBef>
                <a:spcPct val="0"/>
              </a:spcBef>
              <a:spcAft>
                <a:spcPct val="0"/>
              </a:spcAft>
              <a:buNone/>
            </a:pPr>
            <a:r>
              <a:rPr kumimoji="0" lang="en-US" altLang="en-US" sz="2200" b="0" i="0" u="none" strike="noStrike" cap="none" normalizeH="0" baseline="0">
                <a:ln>
                  <a:noFill/>
                </a:ln>
                <a:solidFill>
                  <a:schemeClr val="tx1"/>
                </a:solidFill>
                <a:effectLst/>
                <a:latin typeface="Arial" panose="020B0604020202020204" pitchFamily="34" charset="0"/>
              </a:rPr>
              <a:t>Accidents and incidents are often caused by: </a:t>
            </a:r>
          </a:p>
          <a:p>
            <a:pPr defTabSz="914400" eaLnBrk="0" fontAlgn="base" hangingPunct="0">
              <a:lnSpc>
                <a:spcPct val="15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Incorrect set-up (errors in the pre-flight check);</a:t>
            </a:r>
          </a:p>
          <a:p>
            <a:pPr defTabSz="914400" eaLnBrk="0" fontAlgn="base" hangingPunct="0">
              <a:lnSpc>
                <a:spcPct val="15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Pilots mi</a:t>
            </a:r>
            <a:r>
              <a:rPr lang="en-US" altLang="en-US">
                <a:solidFill>
                  <a:schemeClr val="tx1"/>
                </a:solidFill>
                <a:latin typeface="Arial" panose="020B0604020202020204" pitchFamily="34" charset="0"/>
              </a:rPr>
              <a:t>sjudging conditions (cycles, wind direction or wind strength);</a:t>
            </a:r>
          </a:p>
          <a:p>
            <a:pPr defTabSz="914400" eaLnBrk="0" fontAlgn="base" hangingPunct="0">
              <a:lnSpc>
                <a:spcPct val="15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Pilots launching fro</a:t>
            </a:r>
            <a:r>
              <a:rPr lang="en-US" altLang="en-US">
                <a:solidFill>
                  <a:schemeClr val="tx1"/>
                </a:solidFill>
                <a:latin typeface="Arial" panose="020B0604020202020204" pitchFamily="34" charset="0"/>
              </a:rPr>
              <a:t>m the wrong position (too far up / down);</a:t>
            </a:r>
            <a:endParaRPr kumimoji="0" lang="en-US" altLang="en-US" b="0" i="0" u="none" strike="noStrike" cap="none" normalizeH="0" baseline="0">
              <a:ln>
                <a:noFill/>
              </a:ln>
              <a:solidFill>
                <a:schemeClr val="tx1"/>
              </a:solidFill>
              <a:effectLst/>
              <a:latin typeface="Arial" panose="020B0604020202020204" pitchFamily="34" charset="0"/>
            </a:endParaRPr>
          </a:p>
          <a:p>
            <a:pPr defTabSz="914400" eaLnBrk="0" fontAlgn="base" hangingPunct="0">
              <a:lnSpc>
                <a:spcPct val="150000"/>
              </a:lnSpc>
              <a:spcBef>
                <a:spcPct val="0"/>
              </a:spcBef>
              <a:spcAft>
                <a:spcPct val="0"/>
              </a:spcAft>
            </a:pPr>
            <a:r>
              <a:rPr lang="en-US" altLang="en-US">
                <a:solidFill>
                  <a:schemeClr val="tx1"/>
                </a:solidFill>
                <a:latin typeface="Arial" panose="020B0604020202020204" pitchFamily="34" charset="0"/>
              </a:rPr>
              <a:t>Pilots launching at the wrong time (get-there-it is, feeling rushed);</a:t>
            </a:r>
          </a:p>
          <a:p>
            <a:pPr defTabSz="914400" eaLnBrk="0" fontAlgn="base" hangingPunct="0">
              <a:lnSpc>
                <a:spcPct val="150000"/>
              </a:lnSpc>
              <a:spcBef>
                <a:spcPct val="0"/>
              </a:spcBef>
              <a:spcAft>
                <a:spcPct val="0"/>
              </a:spcAft>
            </a:pPr>
            <a:r>
              <a:rPr kumimoji="0" lang="en-US" altLang="en-US" b="0" i="0" u="none" strike="noStrike" cap="none" normalizeH="0" baseline="0">
                <a:ln>
                  <a:noFill/>
                </a:ln>
                <a:solidFill>
                  <a:schemeClr val="tx1"/>
                </a:solidFill>
                <a:effectLst/>
                <a:latin typeface="Arial" panose="020B0604020202020204" pitchFamily="34" charset="0"/>
              </a:rPr>
              <a:t>Pilots using the wrong technique (hand position, brake handling, getting into the harness too early, wiggling into the harness, etc.);</a:t>
            </a:r>
          </a:p>
          <a:p>
            <a:pPr defTabSz="914400" eaLnBrk="0" fontAlgn="base" hangingPunct="0">
              <a:lnSpc>
                <a:spcPct val="150000"/>
              </a:lnSpc>
              <a:spcBef>
                <a:spcPct val="0"/>
              </a:spcBef>
              <a:spcAft>
                <a:spcPct val="0"/>
              </a:spcAft>
            </a:pPr>
            <a:r>
              <a:rPr lang="en-US" altLang="en-US">
                <a:solidFill>
                  <a:schemeClr val="tx1"/>
                </a:solidFill>
                <a:latin typeface="Arial" panose="020B0604020202020204" pitchFamily="34" charset="0"/>
              </a:rPr>
              <a:t>Pilots not looking out for other pilots launching or flying across launch.</a:t>
            </a:r>
          </a:p>
          <a:p>
            <a:pPr lvl="1" defTabSz="914400" eaLnBrk="0" fontAlgn="base" hangingPunct="0">
              <a:lnSpc>
                <a:spcPct val="150000"/>
              </a:lnSpc>
              <a:spcBef>
                <a:spcPct val="0"/>
              </a:spcBef>
              <a:spcAft>
                <a:spcPct val="0"/>
              </a:spcAft>
            </a:pPr>
            <a:endParaRPr kumimoji="0" lang="en-US" altLang="en-US" sz="17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168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902D6-58F0-A7BE-B577-C597E4FC6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C9E0E-42E2-BB04-9E13-194276E0BCBC}"/>
              </a:ext>
            </a:extLst>
          </p:cNvPr>
          <p:cNvSpPr>
            <a:spLocks noGrp="1"/>
          </p:cNvSpPr>
          <p:nvPr>
            <p:ph type="title"/>
          </p:nvPr>
        </p:nvSpPr>
        <p:spPr>
          <a:xfrm>
            <a:off x="571500" y="362609"/>
            <a:ext cx="8001000" cy="877614"/>
          </a:xfrm>
        </p:spPr>
        <p:txBody>
          <a:bodyPr>
            <a:normAutofit/>
          </a:bodyPr>
          <a:lstStyle/>
          <a:p>
            <a:pPr algn="ctr"/>
            <a:r>
              <a:rPr lang="en-AU"/>
              <a:t>What we can do to minimise risk:</a:t>
            </a:r>
            <a:endParaRPr lang="en-AU" dirty="0"/>
          </a:p>
        </p:txBody>
      </p:sp>
      <p:sp>
        <p:nvSpPr>
          <p:cNvPr id="5" name="Rectangle 2">
            <a:extLst>
              <a:ext uri="{FF2B5EF4-FFF2-40B4-BE49-F238E27FC236}">
                <a16:creationId xmlns:a16="http://schemas.microsoft.com/office/drawing/2014/main" id="{3A2CD0D5-2600-ED73-9907-8A7EF9401EC2}"/>
              </a:ext>
            </a:extLst>
          </p:cNvPr>
          <p:cNvSpPr>
            <a:spLocks noGrp="1" noChangeArrowheads="1"/>
          </p:cNvSpPr>
          <p:nvPr>
            <p:ph idx="1"/>
          </p:nvPr>
        </p:nvSpPr>
        <p:spPr bwMode="auto">
          <a:xfrm>
            <a:off x="346841" y="1253526"/>
            <a:ext cx="8225659" cy="497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lang="en-US" altLang="en-US" sz="2000">
                <a:solidFill>
                  <a:schemeClr val="tx1"/>
                </a:solidFill>
                <a:latin typeface="Arial" panose="020B0604020202020204" pitchFamily="34" charset="0"/>
              </a:rPr>
              <a:t>Monitor pre-flight checks and set-up, including radio checks.</a:t>
            </a:r>
          </a:p>
          <a:p>
            <a:pPr defTabSz="914400" eaLnBrk="0" fontAlgn="base" hangingPunct="0">
              <a:lnSpc>
                <a:spcPct val="150000"/>
              </a:lnSpc>
              <a:spcBef>
                <a:spcPct val="0"/>
              </a:spcBef>
              <a:spcAft>
                <a:spcPct val="0"/>
              </a:spcAft>
            </a:pPr>
            <a:r>
              <a:rPr lang="en-US" altLang="en-US" sz="2000">
                <a:solidFill>
                  <a:schemeClr val="tx1"/>
                </a:solidFill>
                <a:latin typeface="Arial" panose="020B0604020202020204" pitchFamily="34" charset="0"/>
              </a:rPr>
              <a:t>Give pilots</a:t>
            </a:r>
            <a:r>
              <a:rPr kumimoji="0" lang="en-US" altLang="en-US" sz="2000" b="0" i="0" u="none" strike="noStrike" cap="none" normalizeH="0" baseline="0">
                <a:ln>
                  <a:noFill/>
                </a:ln>
                <a:solidFill>
                  <a:schemeClr val="tx1"/>
                </a:solidFill>
                <a:effectLst/>
                <a:latin typeface="Arial" panose="020B0604020202020204" pitchFamily="34" charset="0"/>
              </a:rPr>
              <a:t> sufficient time, avoid rushing or distracting them (especially during pre-flight checks).</a:t>
            </a:r>
          </a:p>
          <a:p>
            <a:pPr defTabSz="914400" eaLnBrk="0" fontAlgn="base" hangingPunct="0">
              <a:lnSpc>
                <a:spcPct val="150000"/>
              </a:lnSpc>
              <a:spcBef>
                <a:spcPct val="0"/>
              </a:spcBef>
              <a:spcAft>
                <a:spcPct val="0"/>
              </a:spcAft>
            </a:pPr>
            <a:r>
              <a:rPr lang="en-US" altLang="en-US" sz="2000">
                <a:solidFill>
                  <a:schemeClr val="tx1"/>
                </a:solidFill>
                <a:latin typeface="Arial" panose="020B0604020202020204" pitchFamily="34" charset="0"/>
              </a:rPr>
              <a:t>Provide condition briefings &amp; explain how you assess the conditions.</a:t>
            </a:r>
          </a:p>
          <a:p>
            <a:pPr defTabSz="914400" eaLnBrk="0" fontAlgn="base" hangingPunct="0">
              <a:lnSpc>
                <a:spcPct val="150000"/>
              </a:lnSpc>
              <a:spcBef>
                <a:spcPct val="0"/>
              </a:spcBef>
              <a:spcAft>
                <a:spcPct val="0"/>
              </a:spcAft>
            </a:pPr>
            <a:r>
              <a:rPr lang="en-US" altLang="en-US" sz="2000">
                <a:solidFill>
                  <a:schemeClr val="tx1"/>
                </a:solidFill>
                <a:latin typeface="Arial" panose="020B0604020202020204" pitchFamily="34" charset="0"/>
              </a:rPr>
              <a:t>Maintain situational awareness on launch.</a:t>
            </a:r>
            <a:endParaRPr kumimoji="0" lang="en-US" altLang="en-US" sz="2000" b="0" i="0" u="none" strike="noStrike" cap="none" normalizeH="0" baseline="0">
              <a:ln>
                <a:noFill/>
              </a:ln>
              <a:solidFill>
                <a:schemeClr val="tx1"/>
              </a:solidFill>
              <a:effectLst/>
              <a:latin typeface="Arial" panose="020B0604020202020204" pitchFamily="34" charset="0"/>
            </a:endParaRPr>
          </a:p>
          <a:p>
            <a:pPr defTabSz="914400" eaLnBrk="0" fontAlgn="base" hangingPunct="0">
              <a:lnSpc>
                <a:spcPct val="150000"/>
              </a:lnSpc>
              <a:spcBef>
                <a:spcPct val="0"/>
              </a:spcBef>
              <a:spcAft>
                <a:spcPct val="0"/>
              </a:spcAft>
            </a:pPr>
            <a:r>
              <a:rPr kumimoji="0" lang="en-US" altLang="en-US" sz="2000" b="0" i="0" u="none" strike="noStrike" cap="none" normalizeH="0" baseline="0">
                <a:ln>
                  <a:noFill/>
                </a:ln>
                <a:solidFill>
                  <a:schemeClr val="tx1"/>
                </a:solidFill>
                <a:effectLst/>
                <a:latin typeface="Arial" panose="020B0604020202020204" pitchFamily="34" charset="0"/>
              </a:rPr>
              <a:t>If they are about to make an error, try to </a:t>
            </a:r>
            <a:r>
              <a:rPr lang="en-US" altLang="en-US" sz="2000">
                <a:solidFill>
                  <a:schemeClr val="tx1"/>
                </a:solidFill>
                <a:latin typeface="Arial" panose="020B0604020202020204" pitchFamily="34" charset="0"/>
              </a:rPr>
              <a:t>teach them knowledge or strategies how they can improve.</a:t>
            </a:r>
          </a:p>
          <a:p>
            <a:pPr lvl="1" defTabSz="914400" eaLnBrk="0" fontAlgn="base" hangingPunct="0">
              <a:lnSpc>
                <a:spcPct val="150000"/>
              </a:lnSpc>
              <a:spcBef>
                <a:spcPct val="0"/>
              </a:spcBef>
              <a:spcAft>
                <a:spcPct val="0"/>
              </a:spcAft>
            </a:pPr>
            <a:r>
              <a:rPr kumimoji="0" lang="en-US" altLang="en-US" sz="1700" b="0" i="0" u="none" strike="noStrike" cap="none" normalizeH="0" baseline="0">
                <a:ln>
                  <a:noFill/>
                </a:ln>
                <a:solidFill>
                  <a:schemeClr val="tx1"/>
                </a:solidFill>
                <a:effectLst/>
                <a:latin typeface="Arial" panose="020B0604020202020204" pitchFamily="34" charset="0"/>
              </a:rPr>
              <a:t>For example: If they set up too far back in strong wind, </a:t>
            </a:r>
            <a:r>
              <a:rPr kumimoji="0" lang="en-US" altLang="en-US" sz="1700" b="1" i="0" u="none" strike="noStrike" cap="none" normalizeH="0" baseline="0">
                <a:ln>
                  <a:noFill/>
                </a:ln>
                <a:solidFill>
                  <a:schemeClr val="tx1"/>
                </a:solidFill>
                <a:effectLst/>
                <a:latin typeface="Arial" panose="020B0604020202020204" pitchFamily="34" charset="0"/>
              </a:rPr>
              <a:t>explain </a:t>
            </a:r>
            <a:r>
              <a:rPr kumimoji="0" lang="en-US" altLang="en-US" sz="1700" b="0" i="0" u="none" strike="noStrike" cap="none" normalizeH="0" baseline="0">
                <a:ln>
                  <a:noFill/>
                </a:ln>
                <a:solidFill>
                  <a:schemeClr val="tx1"/>
                </a:solidFill>
                <a:effectLst/>
                <a:latin typeface="Arial" panose="020B0604020202020204" pitchFamily="34" charset="0"/>
              </a:rPr>
              <a:t>what might happen if they launch from there.</a:t>
            </a:r>
          </a:p>
          <a:p>
            <a:pPr defTabSz="914400" eaLnBrk="0" fontAlgn="base" hangingPunct="0">
              <a:lnSpc>
                <a:spcPct val="150000"/>
              </a:lnSpc>
              <a:spcBef>
                <a:spcPct val="0"/>
              </a:spcBef>
              <a:spcAft>
                <a:spcPct val="0"/>
              </a:spcAft>
            </a:pPr>
            <a:r>
              <a:rPr lang="en-US" altLang="en-US" sz="2000">
                <a:solidFill>
                  <a:schemeClr val="tx1"/>
                </a:solidFill>
                <a:latin typeface="Arial" panose="020B0604020202020204" pitchFamily="34" charset="0"/>
              </a:rPr>
              <a:t>Minimise peer pressure and create a supportive environment where experienced pilots help novices.</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008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511451"/>
            <a:ext cx="8225659"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It feels strong and directly on.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ENE to NE with 19 km/h, gusting to 27 km/h.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An unknown pilot (Steve) tells you he is PG2 and asks if you can supervise him. </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kind of questions would you ask him?</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402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511451"/>
            <a:ext cx="8225659"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It feels strong and directly on.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ENE to NE with 19 km/h, gusting to 27 km/h.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An unknown pilot (Steve) tells you he is PG2 and asks if you can supervise him. </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kind of questions would you ask him?</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E2E3D25D-B1A7-D522-415B-731E56C85A8F}"/>
              </a:ext>
            </a:extLst>
          </p:cNvPr>
          <p:cNvSpPr txBox="1"/>
          <p:nvPr/>
        </p:nvSpPr>
        <p:spPr>
          <a:xfrm>
            <a:off x="460815" y="4032077"/>
            <a:ext cx="8225659" cy="2031325"/>
          </a:xfrm>
          <a:prstGeom prst="rect">
            <a:avLst/>
          </a:prstGeom>
          <a:noFill/>
        </p:spPr>
        <p:txBody>
          <a:bodyPr wrap="square" rtlCol="0">
            <a:spAutoFit/>
          </a:bodyPr>
          <a:lstStyle/>
          <a:p>
            <a:r>
              <a:rPr lang="en-AU" sz="2100" dirty="0">
                <a:solidFill>
                  <a:srgbClr val="FFFF00"/>
                </a:solidFill>
              </a:rPr>
              <a:t>This is fairly strong: We should ask </a:t>
            </a:r>
            <a:r>
              <a:rPr lang="en-AU" sz="2100">
                <a:solidFill>
                  <a:srgbClr val="FFFF00"/>
                </a:solidFill>
              </a:rPr>
              <a:t>Steve what type of </a:t>
            </a:r>
            <a:r>
              <a:rPr lang="en-AU" sz="2100" dirty="0">
                <a:solidFill>
                  <a:srgbClr val="FFFF00"/>
                </a:solidFill>
              </a:rPr>
              <a:t>wing he is flying, if he has a </a:t>
            </a:r>
            <a:r>
              <a:rPr lang="en-AU" sz="2100" dirty="0" err="1">
                <a:solidFill>
                  <a:srgbClr val="FFFF00"/>
                </a:solidFill>
              </a:rPr>
              <a:t>speedbar</a:t>
            </a:r>
            <a:r>
              <a:rPr lang="en-AU" sz="2100" dirty="0">
                <a:solidFill>
                  <a:srgbClr val="FFFF00"/>
                </a:solidFill>
              </a:rPr>
              <a:t>, and how light he is on the wing, to see if he is likely to be blown over the back.</a:t>
            </a:r>
          </a:p>
          <a:p>
            <a:r>
              <a:rPr lang="en-AU" sz="2100" dirty="0">
                <a:solidFill>
                  <a:srgbClr val="FFFF00"/>
                </a:solidFill>
              </a:rPr>
              <a:t>We should also ask what Steve’s skills and confidence level is. He won’t respond quickly or smartly if he gets scared.</a:t>
            </a:r>
          </a:p>
          <a:p>
            <a:r>
              <a:rPr lang="en-AU" sz="2100" dirty="0">
                <a:solidFill>
                  <a:srgbClr val="FFFF00"/>
                </a:solidFill>
              </a:rPr>
              <a:t>Site briefing should include ‘turn and burn’ if he gets blown back.</a:t>
            </a:r>
          </a:p>
        </p:txBody>
      </p:sp>
    </p:spTree>
    <p:extLst>
      <p:ext uri="{BB962C8B-B14F-4D97-AF65-F5344CB8AC3E}">
        <p14:creationId xmlns:p14="http://schemas.microsoft.com/office/powerpoint/2010/main" val="260513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635512"/>
            <a:ext cx="822565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ENE to NE with 15 km/h, gusting to 22 km/h. But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at Toowoomba airport shows 30 km/h, gusting to 38 km/h. Weather is clear, we have some cumuli directly over launch. An unknown pilot (Sarah) tells you she is PG2 and asks if you can supervise her. </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Are there any risks and if yes - how should we handle them?</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953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635512"/>
            <a:ext cx="822565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ENE to NE with 15 km/h, gusting to 22 km/h. But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at Toowoomba airport shows 30 km/h, gusting to 38 km/h. Weather is clear, we have some cumuli directly over launch. An unknown pilot (Sarah) tells you she is PG2 and asks if you can supervise her. </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Are there any risks and if yes - how should we handle them?</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CCD862C7-021B-41F3-1A66-CC7CF2CB7855}"/>
              </a:ext>
            </a:extLst>
          </p:cNvPr>
          <p:cNvSpPr txBox="1"/>
          <p:nvPr/>
        </p:nvSpPr>
        <p:spPr>
          <a:xfrm>
            <a:off x="459170" y="4368408"/>
            <a:ext cx="8054207" cy="2031325"/>
          </a:xfrm>
          <a:prstGeom prst="rect">
            <a:avLst/>
          </a:prstGeom>
          <a:noFill/>
        </p:spPr>
        <p:txBody>
          <a:bodyPr wrap="square" rtlCol="0">
            <a:spAutoFit/>
          </a:bodyPr>
          <a:lstStyle/>
          <a:p>
            <a:r>
              <a:rPr lang="en-AU" sz="2100" dirty="0">
                <a:solidFill>
                  <a:srgbClr val="FFFF00"/>
                </a:solidFill>
              </a:rPr>
              <a:t>The </a:t>
            </a:r>
            <a:r>
              <a:rPr lang="en-AU" sz="2100" dirty="0" err="1">
                <a:solidFill>
                  <a:srgbClr val="FFFF00"/>
                </a:solidFill>
              </a:rPr>
              <a:t>windstation</a:t>
            </a:r>
            <a:r>
              <a:rPr lang="en-AU" sz="2100" dirty="0">
                <a:solidFill>
                  <a:srgbClr val="FFFF00"/>
                </a:solidFill>
              </a:rPr>
              <a:t> in Toowoomba is always indicating stronger wind than what we have at our launch. The Ma </a:t>
            </a:r>
            <a:r>
              <a:rPr lang="en-AU" sz="2100" dirty="0" err="1">
                <a:solidFill>
                  <a:srgbClr val="FFFF00"/>
                </a:solidFill>
              </a:rPr>
              <a:t>Ma</a:t>
            </a:r>
            <a:r>
              <a:rPr lang="en-AU" sz="2100" dirty="0">
                <a:solidFill>
                  <a:srgbClr val="FFFF00"/>
                </a:solidFill>
              </a:rPr>
              <a:t> </a:t>
            </a:r>
            <a:r>
              <a:rPr lang="en-AU" sz="2100" dirty="0" err="1">
                <a:solidFill>
                  <a:srgbClr val="FFFF00"/>
                </a:solidFill>
              </a:rPr>
              <a:t>windstation</a:t>
            </a:r>
            <a:r>
              <a:rPr lang="en-AU" sz="2100" dirty="0">
                <a:solidFill>
                  <a:srgbClr val="FFFF00"/>
                </a:solidFill>
              </a:rPr>
              <a:t> is usually reliable in ENE to NE.</a:t>
            </a:r>
          </a:p>
          <a:p>
            <a:r>
              <a:rPr lang="en-AU" sz="2100" dirty="0">
                <a:solidFill>
                  <a:srgbClr val="FFFF00"/>
                </a:solidFill>
              </a:rPr>
              <a:t>We should look at other </a:t>
            </a:r>
            <a:r>
              <a:rPr lang="en-AU" sz="2100" dirty="0" err="1">
                <a:solidFill>
                  <a:srgbClr val="FFFF00"/>
                </a:solidFill>
              </a:rPr>
              <a:t>windstations</a:t>
            </a:r>
            <a:r>
              <a:rPr lang="en-AU" sz="2100" dirty="0">
                <a:solidFill>
                  <a:srgbClr val="FFFF00"/>
                </a:solidFill>
              </a:rPr>
              <a:t> and the clouds to see if wind speed is higher at higher altitude, and ask Sarah what equipment she has.</a:t>
            </a:r>
          </a:p>
        </p:txBody>
      </p:sp>
    </p:spTree>
    <p:extLst>
      <p:ext uri="{BB962C8B-B14F-4D97-AF65-F5344CB8AC3E}">
        <p14:creationId xmlns:p14="http://schemas.microsoft.com/office/powerpoint/2010/main" val="32572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14308"/>
            <a:ext cx="822565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ESE to SE with 12 km/h, gusting to 18 km/h. Weather is clear, some nice cumuli everywhere.</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Are these good conditions for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What, if anything, should pilots consider?</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7320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75891"/>
            <a:ext cx="8225659"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indicates ESE to SE with 12 km/h, gusting to 18 km/h. Weather is clear, some nice cumuli everywhere.</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if anything, should we consider?</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5DD4991-C957-4C0F-DE92-04A326B726F9}"/>
              </a:ext>
            </a:extLst>
          </p:cNvPr>
          <p:cNvSpPr txBox="1"/>
          <p:nvPr/>
        </p:nvSpPr>
        <p:spPr>
          <a:xfrm>
            <a:off x="315310" y="3216173"/>
            <a:ext cx="8650013" cy="3647152"/>
          </a:xfrm>
          <a:prstGeom prst="rect">
            <a:avLst/>
          </a:prstGeom>
          <a:noFill/>
        </p:spPr>
        <p:txBody>
          <a:bodyPr wrap="square" rtlCol="0">
            <a:spAutoFit/>
          </a:bodyPr>
          <a:lstStyle/>
          <a:p>
            <a:pPr marL="342900" indent="-342900">
              <a:buFont typeface="Arial" panose="020B0604020202020204" pitchFamily="34" charset="0"/>
              <a:buChar char="•"/>
            </a:pPr>
            <a:r>
              <a:rPr lang="en-AU" sz="2100" dirty="0">
                <a:solidFill>
                  <a:srgbClr val="FFFF00"/>
                </a:solidFill>
              </a:rPr>
              <a:t>The bowl blocks S and SE wind. The Ma </a:t>
            </a:r>
            <a:r>
              <a:rPr lang="en-AU" sz="2100" dirty="0" err="1">
                <a:solidFill>
                  <a:srgbClr val="FFFF00"/>
                </a:solidFill>
              </a:rPr>
              <a:t>Ma</a:t>
            </a:r>
            <a:r>
              <a:rPr lang="en-AU" sz="2100" dirty="0">
                <a:solidFill>
                  <a:srgbClr val="FFFF00"/>
                </a:solidFill>
              </a:rPr>
              <a:t> </a:t>
            </a:r>
            <a:r>
              <a:rPr lang="en-AU" sz="2100" dirty="0" err="1">
                <a:solidFill>
                  <a:srgbClr val="FFFF00"/>
                </a:solidFill>
              </a:rPr>
              <a:t>windstation</a:t>
            </a:r>
            <a:r>
              <a:rPr lang="en-AU" sz="2100" dirty="0">
                <a:solidFill>
                  <a:srgbClr val="FFFF00"/>
                </a:solidFill>
              </a:rPr>
              <a:t> underreads in a Southerly, so that the wind is </a:t>
            </a:r>
            <a:r>
              <a:rPr lang="en-AU" sz="2100">
                <a:solidFill>
                  <a:srgbClr val="FFFF00"/>
                </a:solidFill>
              </a:rPr>
              <a:t>likely stronger. </a:t>
            </a:r>
            <a:r>
              <a:rPr lang="en-AU" sz="2100" dirty="0">
                <a:solidFill>
                  <a:srgbClr val="FFFF00"/>
                </a:solidFill>
              </a:rPr>
              <a:t>This can lead </a:t>
            </a:r>
            <a:r>
              <a:rPr lang="en-AU" sz="2100">
                <a:solidFill>
                  <a:srgbClr val="FFFF00"/>
                </a:solidFill>
              </a:rPr>
              <a:t>to rotor </a:t>
            </a:r>
            <a:r>
              <a:rPr lang="en-AU" sz="2100" dirty="0">
                <a:solidFill>
                  <a:srgbClr val="FFFF00"/>
                </a:solidFill>
              </a:rPr>
              <a:t>near the bowl and even above launch.</a:t>
            </a:r>
          </a:p>
          <a:p>
            <a:pPr marL="342900" indent="-342900">
              <a:buFont typeface="Arial" panose="020B0604020202020204" pitchFamily="34" charset="0"/>
              <a:buChar char="•"/>
            </a:pPr>
            <a:r>
              <a:rPr lang="en-AU" sz="2100" dirty="0">
                <a:solidFill>
                  <a:srgbClr val="FFFF00"/>
                </a:solidFill>
              </a:rPr>
              <a:t>SOs could check other </a:t>
            </a:r>
            <a:r>
              <a:rPr lang="en-AU" sz="2100" dirty="0" err="1">
                <a:solidFill>
                  <a:srgbClr val="FFFF00"/>
                </a:solidFill>
              </a:rPr>
              <a:t>windstations</a:t>
            </a:r>
            <a:r>
              <a:rPr lang="en-AU" sz="2100" dirty="0">
                <a:solidFill>
                  <a:srgbClr val="FFFF00"/>
                </a:solidFill>
              </a:rPr>
              <a:t> in the vicinity. </a:t>
            </a:r>
            <a:r>
              <a:rPr lang="en-AU" sz="2100">
                <a:solidFill>
                  <a:srgbClr val="FFFF00"/>
                </a:solidFill>
              </a:rPr>
              <a:t>If it looks ok, we could </a:t>
            </a:r>
            <a:r>
              <a:rPr lang="en-AU" sz="2100" dirty="0">
                <a:solidFill>
                  <a:srgbClr val="FFFF00"/>
                </a:solidFill>
              </a:rPr>
              <a:t>send up an experienced pilot first and see what his ground speed is against the wind (also higher up -&gt; gradient).</a:t>
            </a:r>
          </a:p>
          <a:p>
            <a:pPr marL="342900" indent="-342900">
              <a:buFont typeface="Arial" panose="020B0604020202020204" pitchFamily="34" charset="0"/>
              <a:buChar char="•"/>
            </a:pPr>
            <a:r>
              <a:rPr lang="en-AU" sz="2100" dirty="0">
                <a:solidFill>
                  <a:srgbClr val="FFFF00"/>
                </a:solidFill>
              </a:rPr>
              <a:t>SOs should warn pilots not to fly into </a:t>
            </a:r>
            <a:r>
              <a:rPr lang="en-AU" sz="2100">
                <a:solidFill>
                  <a:srgbClr val="FFFF00"/>
                </a:solidFill>
              </a:rPr>
              <a:t>the bowl to avoid rotor</a:t>
            </a:r>
            <a:r>
              <a:rPr lang="en-AU" sz="2100" dirty="0">
                <a:solidFill>
                  <a:srgbClr val="FFFF00"/>
                </a:solidFill>
              </a:rPr>
              <a:t>.</a:t>
            </a:r>
          </a:p>
          <a:p>
            <a:pPr marL="342900" indent="-342900">
              <a:buFont typeface="Arial" panose="020B0604020202020204" pitchFamily="34" charset="0"/>
              <a:buChar char="•"/>
            </a:pPr>
            <a:r>
              <a:rPr lang="en-AU" sz="2100">
                <a:solidFill>
                  <a:srgbClr val="FFFF00"/>
                </a:solidFill>
              </a:rPr>
              <a:t>If pilots get blown back, they should land </a:t>
            </a:r>
            <a:r>
              <a:rPr lang="en-AU" sz="2100" dirty="0">
                <a:solidFill>
                  <a:srgbClr val="FFFF00"/>
                </a:solidFill>
              </a:rPr>
              <a:t>as far away from the ridge </a:t>
            </a:r>
            <a:r>
              <a:rPr lang="en-AU" sz="2100">
                <a:solidFill>
                  <a:srgbClr val="FFFF00"/>
                </a:solidFill>
              </a:rPr>
              <a:t>as possible.</a:t>
            </a:r>
            <a:endParaRPr lang="en-AU" sz="2100" dirty="0">
              <a:solidFill>
                <a:srgbClr val="FFFF00"/>
              </a:solidFill>
            </a:endParaRPr>
          </a:p>
          <a:p>
            <a:endParaRPr lang="en-AU" sz="2100" dirty="0">
              <a:solidFill>
                <a:srgbClr val="FFFF00"/>
              </a:solidFill>
            </a:endParaRPr>
          </a:p>
          <a:p>
            <a:endParaRPr lang="en-AU" sz="2100" dirty="0">
              <a:solidFill>
                <a:srgbClr val="FFFF00"/>
              </a:solidFill>
            </a:endParaRPr>
          </a:p>
        </p:txBody>
      </p:sp>
    </p:spTree>
    <p:extLst>
      <p:ext uri="{BB962C8B-B14F-4D97-AF65-F5344CB8AC3E}">
        <p14:creationId xmlns:p14="http://schemas.microsoft.com/office/powerpoint/2010/main" val="109207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14308"/>
            <a:ext cx="822565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and conditions on launch indicate ENE with very light or nil wind. It’s a nice thermic day, around 11am. </a:t>
            </a:r>
            <a:r>
              <a:rPr lang="en-US" altLang="en-US">
                <a:solidFill>
                  <a:schemeClr val="tx1"/>
                </a:solidFill>
                <a:latin typeface="Arial" panose="020B0604020202020204" pitchFamily="34" charset="0"/>
              </a:rPr>
              <a:t>A couple </a:t>
            </a:r>
            <a:r>
              <a:rPr lang="en-US" altLang="en-US" dirty="0">
                <a:solidFill>
                  <a:schemeClr val="tx1"/>
                </a:solidFill>
                <a:latin typeface="Arial" panose="020B0604020202020204" pitchFamily="34" charset="0"/>
              </a:rPr>
              <a:t>of PG2 pilots want to fly.</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are the risks for them to fly in these conditions and what do </a:t>
            </a:r>
            <a:r>
              <a:rPr lang="en-US" altLang="en-US">
                <a:solidFill>
                  <a:schemeClr val="tx1"/>
                </a:solidFill>
                <a:latin typeface="Arial" panose="020B0604020202020204" pitchFamily="34" charset="0"/>
              </a:rPr>
              <a:t>we tell them </a:t>
            </a:r>
            <a:r>
              <a:rPr lang="en-US" altLang="en-US" dirty="0">
                <a:solidFill>
                  <a:schemeClr val="tx1"/>
                </a:solidFill>
                <a:latin typeface="Arial" panose="020B0604020202020204" pitchFamily="34" charset="0"/>
              </a:rPr>
              <a:t>to keep them safe?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3238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14308"/>
            <a:ext cx="822565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(low East launch). The Ma </a:t>
            </a:r>
            <a:r>
              <a:rPr lang="en-US" altLang="en-US" dirty="0" err="1">
                <a:solidFill>
                  <a:schemeClr val="tx1"/>
                </a:solidFill>
                <a:latin typeface="Arial" panose="020B0604020202020204" pitchFamily="34" charset="0"/>
              </a:rPr>
              <a:t>Ma</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and conditions on launch indicate ENE with very light or nil wind. It’s a nice thermic day, around 11am. </a:t>
            </a:r>
            <a:r>
              <a:rPr lang="en-US" altLang="en-US">
                <a:solidFill>
                  <a:schemeClr val="tx1"/>
                </a:solidFill>
                <a:latin typeface="Arial" panose="020B0604020202020204" pitchFamily="34" charset="0"/>
              </a:rPr>
              <a:t>A couple of </a:t>
            </a:r>
            <a:r>
              <a:rPr lang="en-US" altLang="en-US" dirty="0">
                <a:solidFill>
                  <a:schemeClr val="tx1"/>
                </a:solidFill>
                <a:latin typeface="Arial" panose="020B0604020202020204" pitchFamily="34" charset="0"/>
              </a:rPr>
              <a:t>PG2 pilots want to fly.</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are the risks for them to fly in these conditions and what do </a:t>
            </a:r>
            <a:r>
              <a:rPr lang="en-US" altLang="en-US">
                <a:solidFill>
                  <a:schemeClr val="tx1"/>
                </a:solidFill>
                <a:latin typeface="Arial" panose="020B0604020202020204" pitchFamily="34" charset="0"/>
              </a:rPr>
              <a:t>we tell them </a:t>
            </a:r>
            <a:r>
              <a:rPr lang="en-US" altLang="en-US" dirty="0">
                <a:solidFill>
                  <a:schemeClr val="tx1"/>
                </a:solidFill>
                <a:latin typeface="Arial" panose="020B0604020202020204" pitchFamily="34" charset="0"/>
              </a:rPr>
              <a:t>to keep them safe?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BDB5D0A-D56A-DF17-5DA4-0E5FC1D04B50}"/>
              </a:ext>
            </a:extLst>
          </p:cNvPr>
          <p:cNvSpPr txBox="1"/>
          <p:nvPr/>
        </p:nvSpPr>
        <p:spPr>
          <a:xfrm>
            <a:off x="630622" y="3489438"/>
            <a:ext cx="7941878" cy="2677656"/>
          </a:xfrm>
          <a:prstGeom prst="rect">
            <a:avLst/>
          </a:prstGeom>
          <a:noFill/>
        </p:spPr>
        <p:txBody>
          <a:bodyPr wrap="square" rtlCol="0">
            <a:spAutoFit/>
          </a:bodyPr>
          <a:lstStyle/>
          <a:p>
            <a:r>
              <a:rPr lang="en-AU" sz="2100" dirty="0">
                <a:solidFill>
                  <a:srgbClr val="FFFF00"/>
                </a:solidFill>
              </a:rPr>
              <a:t>In very light or nil wind, the risks of launching are higher: Pilots often run off the hill with a non-pressurised glider which is then more likely to collapse. Novices should be reminded to make sure they have good tension on all lines before launching.</a:t>
            </a:r>
          </a:p>
          <a:p>
            <a:endParaRPr lang="en-AU" sz="2100" dirty="0">
              <a:solidFill>
                <a:srgbClr val="FFFF00"/>
              </a:solidFill>
            </a:endParaRPr>
          </a:p>
          <a:p>
            <a:r>
              <a:rPr lang="en-AU" sz="2100" dirty="0">
                <a:solidFill>
                  <a:srgbClr val="FFFF00"/>
                </a:solidFill>
              </a:rPr>
              <a:t>Flying can be tricky, too, </a:t>
            </a:r>
            <a:r>
              <a:rPr lang="en-AU" sz="2100">
                <a:solidFill>
                  <a:srgbClr val="FFFF00"/>
                </a:solidFill>
              </a:rPr>
              <a:t>as there can be strong sink even near the ridge. </a:t>
            </a:r>
            <a:r>
              <a:rPr lang="en-AU" sz="2100" dirty="0">
                <a:solidFill>
                  <a:srgbClr val="FFFF00"/>
                </a:solidFill>
              </a:rPr>
              <a:t>Pilots should maintain an extra large safety margin to </a:t>
            </a:r>
            <a:r>
              <a:rPr lang="en-AU" sz="2100">
                <a:solidFill>
                  <a:srgbClr val="FFFF00"/>
                </a:solidFill>
              </a:rPr>
              <a:t>the ridge and </a:t>
            </a:r>
            <a:r>
              <a:rPr lang="en-AU" sz="2100" dirty="0">
                <a:solidFill>
                  <a:srgbClr val="FFFF00"/>
                </a:solidFill>
              </a:rPr>
              <a:t>all obstacles.</a:t>
            </a:r>
          </a:p>
        </p:txBody>
      </p:sp>
    </p:spTree>
    <p:extLst>
      <p:ext uri="{BB962C8B-B14F-4D97-AF65-F5344CB8AC3E}">
        <p14:creationId xmlns:p14="http://schemas.microsoft.com/office/powerpoint/2010/main" val="1391396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31076"/>
            <a:ext cx="8001000" cy="877614"/>
          </a:xfrm>
        </p:spPr>
        <p:txBody>
          <a:bodyPr/>
          <a:lstStyle/>
          <a:p>
            <a:pPr algn="ctr"/>
            <a:r>
              <a:rPr lang="en-AU" dirty="0"/>
              <a:t>SAFA on Safety Officer Appointments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47632"/>
            <a:ext cx="8225659" cy="49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defTabSz="914400" eaLnBrk="0" fontAlgn="base" hangingPunct="0">
              <a:lnSpc>
                <a:spcPct val="100000"/>
              </a:lnSpc>
              <a:spcBef>
                <a:spcPts val="0"/>
              </a:spcBef>
              <a:buNone/>
            </a:pPr>
            <a:r>
              <a:rPr kumimoji="0" lang="en-US" altLang="en-US" sz="1800" b="1" i="0" u="none" strike="noStrike" cap="none" normalizeH="0" baseline="0" dirty="0">
                <a:ln>
                  <a:noFill/>
                </a:ln>
                <a:solidFill>
                  <a:schemeClr val="tx1"/>
                </a:solidFill>
                <a:effectLst/>
                <a:latin typeface="Arial" panose="020B0604020202020204" pitchFamily="34" charset="0"/>
              </a:rPr>
              <a:t>From the Qualifications </a:t>
            </a:r>
            <a:r>
              <a:rPr kumimoji="0" lang="en-US" altLang="en-US" sz="1800" b="1" i="0" u="none" strike="noStrike" cap="none" normalizeH="0" baseline="0">
                <a:ln>
                  <a:noFill/>
                </a:ln>
                <a:solidFill>
                  <a:schemeClr val="tx1"/>
                </a:solidFill>
                <a:effectLst/>
                <a:latin typeface="Arial" panose="020B0604020202020204" pitchFamily="34" charset="0"/>
              </a:rPr>
              <a:t>Manual V3.0</a:t>
            </a:r>
            <a:r>
              <a:rPr kumimoji="0" lang="en-US" altLang="en-US" sz="1800" b="1" i="0" u="none" strike="noStrike" cap="none" normalizeH="0" baseline="0" dirty="0">
                <a:ln>
                  <a:noFill/>
                </a:ln>
                <a:solidFill>
                  <a:schemeClr val="tx1"/>
                </a:solidFill>
                <a:effectLst/>
                <a:latin typeface="Arial" panose="020B0604020202020204" pitchFamily="34" charset="0"/>
              </a:rPr>
              <a:t>: 4.1.1 Requirements for Appointment</a:t>
            </a:r>
          </a:p>
          <a:p>
            <a:pPr defTabSz="914400" eaLnBrk="0" fontAlgn="base" hangingPunct="0">
              <a:lnSpc>
                <a:spcPct val="100000"/>
              </a:lnSpc>
              <a:spcBef>
                <a:spcPts val="600"/>
              </a:spcBef>
            </a:pPr>
            <a:r>
              <a:rPr lang="en-US" altLang="en-US" sz="2000" dirty="0">
                <a:solidFill>
                  <a:schemeClr val="tx1"/>
                </a:solidFill>
                <a:latin typeface="CIDFont+F1"/>
              </a:rPr>
              <a:t>Hold a valid PG4 or PG5 pilot certificate.</a:t>
            </a:r>
          </a:p>
          <a:p>
            <a:pPr>
              <a:lnSpc>
                <a:spcPct val="100000"/>
              </a:lnSpc>
              <a:spcBef>
                <a:spcPts val="600"/>
              </a:spcBef>
            </a:pPr>
            <a:r>
              <a:rPr lang="en-AU" sz="2000" b="0" i="0" u="none" strike="noStrike" baseline="0" dirty="0">
                <a:solidFill>
                  <a:schemeClr val="tx1"/>
                </a:solidFill>
                <a:latin typeface="CIDFont+F1"/>
              </a:rPr>
              <a:t>have an observed regard for safety and a demonstrated attitude of willing helpfulness.</a:t>
            </a:r>
          </a:p>
          <a:p>
            <a:pPr>
              <a:lnSpc>
                <a:spcPct val="100000"/>
              </a:lnSpc>
              <a:spcBef>
                <a:spcPts val="600"/>
              </a:spcBef>
            </a:pPr>
            <a:r>
              <a:rPr lang="en-AU" sz="2000" b="0" i="0" u="none" strike="noStrike" baseline="0" dirty="0">
                <a:solidFill>
                  <a:schemeClr val="tx1"/>
                </a:solidFill>
                <a:latin typeface="CIDFont+F1"/>
              </a:rPr>
              <a:t>for PG/HG: Have [2 years] operating experience and local knowledge of operations at the sites controlled by the nominating club for which the appointment is sought.</a:t>
            </a:r>
          </a:p>
          <a:p>
            <a:pPr>
              <a:lnSpc>
                <a:spcPct val="100000"/>
              </a:lnSpc>
              <a:spcBef>
                <a:spcPts val="600"/>
              </a:spcBef>
            </a:pPr>
            <a:r>
              <a:rPr lang="en-AU" sz="2000" b="0" i="0" u="none" strike="noStrike" baseline="0" dirty="0">
                <a:solidFill>
                  <a:schemeClr val="tx1"/>
                </a:solidFill>
                <a:latin typeface="CIDFont+F1"/>
              </a:rPr>
              <a:t>have had a minimum of two years of active operating experience as a PIC of the craft for which rating is sought.</a:t>
            </a:r>
          </a:p>
          <a:p>
            <a:pPr>
              <a:lnSpc>
                <a:spcPct val="100000"/>
              </a:lnSpc>
              <a:spcBef>
                <a:spcPts val="600"/>
              </a:spcBef>
            </a:pPr>
            <a:r>
              <a:rPr lang="en-AU" sz="2000" b="0" i="0" u="none" strike="noStrike" baseline="0" dirty="0">
                <a:solidFill>
                  <a:schemeClr val="tx1"/>
                </a:solidFill>
                <a:latin typeface="CIDFont+F1"/>
              </a:rPr>
              <a:t>have attended an approved SAFA or Club workshop for Safety Officers within the last </a:t>
            </a:r>
            <a:r>
              <a:rPr lang="en-AU" sz="2000" b="0" i="0" u="none" strike="noStrike" baseline="0">
                <a:solidFill>
                  <a:schemeClr val="tx1"/>
                </a:solidFill>
                <a:latin typeface="CIDFont+F1"/>
              </a:rPr>
              <a:t>12 months OR attended a workshop within 2 months of the SO application</a:t>
            </a:r>
            <a:endParaRPr lang="en-AU" sz="2000" b="0" i="0" u="none" strike="noStrike" baseline="0" dirty="0">
              <a:solidFill>
                <a:schemeClr val="tx1"/>
              </a:solidFill>
              <a:latin typeface="CIDFont+F1"/>
            </a:endParaRPr>
          </a:p>
          <a:p>
            <a:pPr>
              <a:lnSpc>
                <a:spcPct val="100000"/>
              </a:lnSpc>
              <a:spcBef>
                <a:spcPts val="600"/>
              </a:spcBef>
            </a:pPr>
            <a:r>
              <a:rPr lang="en-AU" sz="2000" b="0" i="0" u="none" strike="noStrike" baseline="0" dirty="0">
                <a:solidFill>
                  <a:schemeClr val="tx1"/>
                </a:solidFill>
                <a:latin typeface="CIDFont+F1"/>
              </a:rPr>
              <a:t>have attained the age of 18 years.</a:t>
            </a:r>
          </a:p>
          <a:p>
            <a:pPr>
              <a:lnSpc>
                <a:spcPct val="100000"/>
              </a:lnSpc>
              <a:spcBef>
                <a:spcPts val="600"/>
              </a:spcBef>
            </a:pPr>
            <a:r>
              <a:rPr lang="en-AU" sz="2000" b="0" i="0" u="none" strike="noStrike" baseline="0" dirty="0">
                <a:solidFill>
                  <a:schemeClr val="tx1"/>
                </a:solidFill>
                <a:latin typeface="CIDFont+F1"/>
              </a:rPr>
              <a:t>be nominated for the appointment by their club or </a:t>
            </a:r>
            <a:r>
              <a:rPr lang="en-AU" sz="2000" b="0" i="0" u="none" strike="noStrike" baseline="0">
                <a:solidFill>
                  <a:schemeClr val="tx1"/>
                </a:solidFill>
                <a:latin typeface="CIDFont+F1"/>
              </a:rPr>
              <a:t>Regional Association</a:t>
            </a:r>
            <a:endParaRPr lang="en-US" altLang="en-US" sz="2000" dirty="0">
              <a:solidFill>
                <a:schemeClr val="tx1"/>
              </a:solidFill>
              <a:latin typeface="Arial" panose="020B0604020202020204" pitchFamily="34" charset="0"/>
            </a:endParaRPr>
          </a:p>
        </p:txBody>
      </p:sp>
    </p:spTree>
    <p:extLst>
      <p:ext uri="{BB962C8B-B14F-4D97-AF65-F5344CB8AC3E}">
        <p14:creationId xmlns:p14="http://schemas.microsoft.com/office/powerpoint/2010/main" val="1606164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78545"/>
            <a:ext cx="8225659" cy="45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Killarney, SE launch.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shows nil wind and the windsock also indicates nothing. It’s a nice thermic day, around 11am. A bunch of visiting pilots are keen to fly and happy to do a forward launch.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are the risks for them to fly in these conditions and can we do anything to keep them safe?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797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78545"/>
            <a:ext cx="8225659" cy="45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Killarney, SE launch.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shows nil wind and the windsock also indicates nothing. It’s a nice thermic day, around 11am. A bunch of visiting pilots are keen to fly and happy to do a forward launch.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What are the risks for them to fly in these conditions and can we do anything to keep them safe?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17E119F-C69B-2653-FEDF-2D0E71B2C1BB}"/>
              </a:ext>
            </a:extLst>
          </p:cNvPr>
          <p:cNvSpPr txBox="1"/>
          <p:nvPr/>
        </p:nvSpPr>
        <p:spPr>
          <a:xfrm>
            <a:off x="630622" y="3804745"/>
            <a:ext cx="7756635" cy="2354491"/>
          </a:xfrm>
          <a:prstGeom prst="rect">
            <a:avLst/>
          </a:prstGeom>
          <a:noFill/>
        </p:spPr>
        <p:txBody>
          <a:bodyPr wrap="square" rtlCol="0">
            <a:spAutoFit/>
          </a:bodyPr>
          <a:lstStyle/>
          <a:p>
            <a:r>
              <a:rPr lang="en-AU" sz="2100" dirty="0">
                <a:solidFill>
                  <a:srgbClr val="FFFF00"/>
                </a:solidFill>
              </a:rPr>
              <a:t>On a nice thermic day, thermals should come up the hill and generate wind on launch. If there is no wind on launch, there is a high probability that there is some tailwind. The wind station cannot pick it up as it’s directly in the launch chute. </a:t>
            </a:r>
          </a:p>
          <a:p>
            <a:r>
              <a:rPr lang="en-AU" sz="2100" dirty="0">
                <a:solidFill>
                  <a:srgbClr val="FFFF00"/>
                </a:solidFill>
              </a:rPr>
              <a:t>Tailwind launches </a:t>
            </a:r>
            <a:r>
              <a:rPr lang="en-AU" sz="2100">
                <a:solidFill>
                  <a:srgbClr val="FFFF00"/>
                </a:solidFill>
              </a:rPr>
              <a:t>would likely result in pilots ending up in the </a:t>
            </a:r>
            <a:r>
              <a:rPr lang="en-AU" sz="2100" dirty="0">
                <a:solidFill>
                  <a:srgbClr val="FFFF00"/>
                </a:solidFill>
              </a:rPr>
              <a:t>trees at the front. </a:t>
            </a:r>
          </a:p>
          <a:p>
            <a:r>
              <a:rPr lang="en-AU" sz="2100" dirty="0">
                <a:solidFill>
                  <a:srgbClr val="FFFF00"/>
                </a:solidFill>
              </a:rPr>
              <a:t>We should take a look at the west launch before launching.</a:t>
            </a:r>
          </a:p>
        </p:txBody>
      </p:sp>
    </p:spTree>
    <p:extLst>
      <p:ext uri="{BB962C8B-B14F-4D97-AF65-F5344CB8AC3E}">
        <p14:creationId xmlns:p14="http://schemas.microsoft.com/office/powerpoint/2010/main" val="244603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75891"/>
            <a:ext cx="8225659"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Killarney, SE launch.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shows S to SE with 24 km/h, gusting to 32 km/h. It’s a nice thermic day, around 11am. A tandem pilot and two regular pilots get ready to launch.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Should we say something, and if yes – what?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365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Some Practice: Risk Assessment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75891"/>
            <a:ext cx="8225659"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We are at Killarney, SE launch. The </a:t>
            </a:r>
            <a:r>
              <a:rPr lang="en-US" altLang="en-US" dirty="0" err="1">
                <a:solidFill>
                  <a:schemeClr val="tx1"/>
                </a:solidFill>
                <a:latin typeface="Arial" panose="020B0604020202020204" pitchFamily="34" charset="0"/>
              </a:rPr>
              <a:t>windstation</a:t>
            </a:r>
            <a:r>
              <a:rPr lang="en-US" altLang="en-US" dirty="0">
                <a:solidFill>
                  <a:schemeClr val="tx1"/>
                </a:solidFill>
                <a:latin typeface="Arial" panose="020B0604020202020204" pitchFamily="34" charset="0"/>
              </a:rPr>
              <a:t> shows S to SE with 24 km/h, gusting to 32 km/h. It’s a nice thermic day, around 11am. A tandem pilot and two regular pilots get ready to launch.</a:t>
            </a:r>
          </a:p>
          <a:p>
            <a:pPr defTabSz="914400" eaLnBrk="0" fontAlgn="base" hangingPunct="0">
              <a:lnSpc>
                <a:spcPct val="100000"/>
              </a:lnSpc>
              <a:spcBef>
                <a:spcPct val="0"/>
              </a:spcBef>
              <a:spcAft>
                <a:spcPct val="0"/>
              </a:spcAft>
            </a:pPr>
            <a:endParaRPr lang="en-US" altLang="en-US"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dirty="0">
                <a:solidFill>
                  <a:schemeClr val="tx1"/>
                </a:solidFill>
                <a:latin typeface="Arial" panose="020B0604020202020204" pitchFamily="34" charset="0"/>
              </a:rPr>
              <a:t>Should we say something, and if yes – what?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9E3F093-0B97-A7AD-AE48-23B61EBA5B2D}"/>
              </a:ext>
            </a:extLst>
          </p:cNvPr>
          <p:cNvSpPr txBox="1"/>
          <p:nvPr/>
        </p:nvSpPr>
        <p:spPr>
          <a:xfrm>
            <a:off x="672662" y="3436886"/>
            <a:ext cx="7756635" cy="2677656"/>
          </a:xfrm>
          <a:prstGeom prst="rect">
            <a:avLst/>
          </a:prstGeom>
          <a:noFill/>
        </p:spPr>
        <p:txBody>
          <a:bodyPr wrap="square" rtlCol="0">
            <a:spAutoFit/>
          </a:bodyPr>
          <a:lstStyle/>
          <a:p>
            <a:r>
              <a:rPr lang="en-AU" sz="2100" dirty="0">
                <a:solidFill>
                  <a:srgbClr val="FFFF00"/>
                </a:solidFill>
              </a:rPr>
              <a:t>We should </a:t>
            </a:r>
            <a:r>
              <a:rPr lang="en-AU" sz="2100">
                <a:solidFill>
                  <a:srgbClr val="FFFF00"/>
                </a:solidFill>
              </a:rPr>
              <a:t>advise pilots to </a:t>
            </a:r>
            <a:r>
              <a:rPr lang="en-AU" sz="2100" dirty="0">
                <a:solidFill>
                  <a:srgbClr val="FFFF00"/>
                </a:solidFill>
              </a:rPr>
              <a:t>launch from the left side of launch, away from the trees on the right (S), to avoid rotor as much as possible (especially when we see stronger movement in the trees on the </a:t>
            </a:r>
            <a:r>
              <a:rPr lang="en-AU" sz="2100">
                <a:solidFill>
                  <a:srgbClr val="FFFF00"/>
                </a:solidFill>
              </a:rPr>
              <a:t>right), and</a:t>
            </a:r>
            <a:endParaRPr lang="en-AU" sz="2100" dirty="0">
              <a:solidFill>
                <a:srgbClr val="FFFF00"/>
              </a:solidFill>
            </a:endParaRPr>
          </a:p>
          <a:p>
            <a:r>
              <a:rPr lang="en-AU" sz="2100" dirty="0">
                <a:solidFill>
                  <a:srgbClr val="FFFF00"/>
                </a:solidFill>
              </a:rPr>
              <a:t>We should advise people that there may be strong valley wind at the LZ in the valley and suggest to avoid drifting downwind of the LZ (especially novice pilots </a:t>
            </a:r>
            <a:r>
              <a:rPr lang="en-AU" sz="2100">
                <a:solidFill>
                  <a:srgbClr val="FFFF00"/>
                </a:solidFill>
              </a:rPr>
              <a:t>on entry wings </a:t>
            </a:r>
            <a:r>
              <a:rPr lang="en-AU" sz="2100" dirty="0">
                <a:solidFill>
                  <a:srgbClr val="FFFF00"/>
                </a:solidFill>
              </a:rPr>
              <a:t>– tandems are usually experienced and faster).</a:t>
            </a:r>
          </a:p>
        </p:txBody>
      </p:sp>
    </p:spTree>
    <p:extLst>
      <p:ext uri="{BB962C8B-B14F-4D97-AF65-F5344CB8AC3E}">
        <p14:creationId xmlns:p14="http://schemas.microsoft.com/office/powerpoint/2010/main" val="1109800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75098C-157D-791E-050D-D7FF2926EB9B}"/>
              </a:ext>
            </a:extLst>
          </p:cNvPr>
          <p:cNvSpPr>
            <a:spLocks noGrp="1"/>
          </p:cNvSpPr>
          <p:nvPr>
            <p:ph type="title"/>
          </p:nvPr>
        </p:nvSpPr>
        <p:spPr>
          <a:xfrm>
            <a:off x="571500" y="2667000"/>
            <a:ext cx="8001000" cy="1524000"/>
          </a:xfrm>
        </p:spPr>
        <p:txBody>
          <a:bodyPr/>
          <a:lstStyle/>
          <a:p>
            <a:pPr algn="ctr"/>
            <a:r>
              <a:rPr lang="en-AU" dirty="0"/>
              <a:t>Site Briefings</a:t>
            </a:r>
          </a:p>
        </p:txBody>
      </p:sp>
    </p:spTree>
    <p:extLst>
      <p:ext uri="{BB962C8B-B14F-4D97-AF65-F5344CB8AC3E}">
        <p14:creationId xmlns:p14="http://schemas.microsoft.com/office/powerpoint/2010/main" val="2745120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Site Briefings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64655"/>
            <a:ext cx="822565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b="1" dirty="0">
                <a:solidFill>
                  <a:schemeClr val="tx1"/>
                </a:solidFill>
                <a:latin typeface="Arial" panose="020B0604020202020204" pitchFamily="34" charset="0"/>
              </a:rPr>
              <a:t>At Ma </a:t>
            </a:r>
            <a:r>
              <a:rPr lang="en-US" altLang="en-US" sz="1800" b="1" dirty="0" err="1">
                <a:solidFill>
                  <a:schemeClr val="tx1"/>
                </a:solidFill>
                <a:latin typeface="Arial" panose="020B0604020202020204" pitchFamily="34" charset="0"/>
              </a:rPr>
              <a:t>Ma</a:t>
            </a:r>
            <a:r>
              <a:rPr lang="en-US" altLang="en-US" sz="1800" b="1" dirty="0">
                <a:solidFill>
                  <a:schemeClr val="tx1"/>
                </a:solidFill>
                <a:latin typeface="Arial" panose="020B0604020202020204" pitchFamily="34" charset="0"/>
              </a:rPr>
              <a:t>, what should a site briefing include?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9909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FFD9A20-3157-2CD3-1A88-ACE32CE74A63}"/>
              </a:ext>
            </a:extLst>
          </p:cNvPr>
          <p:cNvSpPr/>
          <p:nvPr/>
        </p:nvSpPr>
        <p:spPr>
          <a:xfrm>
            <a:off x="571500" y="2858877"/>
            <a:ext cx="2869326" cy="48084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F72E6C0B-95A3-7148-30C9-D51F85BCC4C8}"/>
              </a:ext>
            </a:extLst>
          </p:cNvPr>
          <p:cNvSpPr/>
          <p:nvPr/>
        </p:nvSpPr>
        <p:spPr>
          <a:xfrm>
            <a:off x="571500" y="3418489"/>
            <a:ext cx="3517024" cy="48084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43334CC5-C87A-8650-73DD-D815D8CB4A35}"/>
              </a:ext>
            </a:extLst>
          </p:cNvPr>
          <p:cNvSpPr/>
          <p:nvPr/>
        </p:nvSpPr>
        <p:spPr>
          <a:xfrm>
            <a:off x="560989" y="3999121"/>
            <a:ext cx="6388595" cy="480848"/>
          </a:xfrm>
          <a:prstGeom prst="roundRect">
            <a:avLst/>
          </a:prstGeom>
          <a:solidFill>
            <a:srgbClr val="7030A0">
              <a:alpha val="4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6E922004-6893-5C74-F39D-D7574F186C78}"/>
              </a:ext>
            </a:extLst>
          </p:cNvPr>
          <p:cNvSpPr/>
          <p:nvPr/>
        </p:nvSpPr>
        <p:spPr>
          <a:xfrm>
            <a:off x="560988" y="4577060"/>
            <a:ext cx="3853357" cy="480848"/>
          </a:xfrm>
          <a:prstGeom prst="roundRect">
            <a:avLst/>
          </a:prstGeom>
          <a:solidFill>
            <a:srgbClr val="7030A0">
              <a:alpha val="4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61EF2F29-D642-37EF-C6D9-F816BAEEA4C6}"/>
              </a:ext>
            </a:extLst>
          </p:cNvPr>
          <p:cNvSpPr/>
          <p:nvPr/>
        </p:nvSpPr>
        <p:spPr>
          <a:xfrm>
            <a:off x="571500" y="5138179"/>
            <a:ext cx="4000500" cy="48084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Site Briefings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571500" y="1240223"/>
            <a:ext cx="8225659"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b="1" dirty="0">
                <a:solidFill>
                  <a:schemeClr val="tx1"/>
                </a:solidFill>
                <a:latin typeface="Arial" panose="020B0604020202020204" pitchFamily="34" charset="0"/>
              </a:rPr>
              <a:t>At Ma </a:t>
            </a:r>
            <a:r>
              <a:rPr lang="en-US" altLang="en-US" sz="1800" b="1" dirty="0" err="1">
                <a:solidFill>
                  <a:schemeClr val="tx1"/>
                </a:solidFill>
                <a:latin typeface="Arial" panose="020B0604020202020204" pitchFamily="34" charset="0"/>
              </a:rPr>
              <a:t>Ma</a:t>
            </a:r>
            <a:r>
              <a:rPr lang="en-US" altLang="en-US" sz="1800" b="1" dirty="0">
                <a:solidFill>
                  <a:schemeClr val="tx1"/>
                </a:solidFill>
                <a:latin typeface="Arial" panose="020B0604020202020204" pitchFamily="34" charset="0"/>
              </a:rPr>
              <a:t>, what should a site briefing include?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LZ and areas we’re allowed to land in</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No-Landing zones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Powerlines, Fencelines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Dangers of flying into the bowl</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How to approach LZ; what to do when blown over the back</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Warning about the Eagles’ nest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Airspace (especially on a weekday) </a:t>
            </a:r>
            <a:br>
              <a:rPr lang="en-US" altLang="en-US" sz="1800" dirty="0">
                <a:solidFill>
                  <a:schemeClr val="tx1"/>
                </a:solidFill>
                <a:latin typeface="Arial" panose="020B0604020202020204" pitchFamily="34" charset="0"/>
              </a:rPr>
            </a:b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Rules how to approach the launch, texting landowners, where to park car, </a:t>
            </a:r>
            <a:r>
              <a:rPr lang="en-US" altLang="en-US" sz="1800" dirty="0" err="1">
                <a:solidFill>
                  <a:schemeClr val="tx1"/>
                </a:solidFill>
                <a:latin typeface="Arial" panose="020B0604020202020204" pitchFamily="34" charset="0"/>
              </a:rPr>
              <a:t>etc</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Oval 3">
            <a:extLst>
              <a:ext uri="{FF2B5EF4-FFF2-40B4-BE49-F238E27FC236}">
                <a16:creationId xmlns:a16="http://schemas.microsoft.com/office/drawing/2014/main" id="{C44E5AD5-940E-5586-3B04-EB1AFB39A8E1}"/>
              </a:ext>
            </a:extLst>
          </p:cNvPr>
          <p:cNvSpPr/>
          <p:nvPr/>
        </p:nvSpPr>
        <p:spPr>
          <a:xfrm>
            <a:off x="5816161" y="1786758"/>
            <a:ext cx="2980998" cy="1834120"/>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900" b="1" dirty="0">
                <a:solidFill>
                  <a:schemeClr val="tx1"/>
                </a:solidFill>
              </a:rPr>
              <a:t>Which of these are Safety-Relevant?</a:t>
            </a:r>
          </a:p>
        </p:txBody>
      </p:sp>
      <p:sp>
        <p:nvSpPr>
          <p:cNvPr id="13" name="Oval 12">
            <a:extLst>
              <a:ext uri="{FF2B5EF4-FFF2-40B4-BE49-F238E27FC236}">
                <a16:creationId xmlns:a16="http://schemas.microsoft.com/office/drawing/2014/main" id="{09605C9C-D2DE-B815-D4AD-39A4D1056047}"/>
              </a:ext>
            </a:extLst>
          </p:cNvPr>
          <p:cNvSpPr/>
          <p:nvPr/>
        </p:nvSpPr>
        <p:spPr>
          <a:xfrm>
            <a:off x="7404398" y="4046353"/>
            <a:ext cx="1629107" cy="1061414"/>
          </a:xfrm>
          <a:prstGeom prst="ellipse">
            <a:avLst/>
          </a:prstGeom>
          <a:solidFill>
            <a:srgbClr val="7030A0">
              <a:alpha val="4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900" b="1" dirty="0">
                <a:solidFill>
                  <a:schemeClr val="tx1"/>
                </a:solidFill>
              </a:rPr>
              <a:t>Mostly novices</a:t>
            </a:r>
          </a:p>
        </p:txBody>
      </p:sp>
      <p:sp>
        <p:nvSpPr>
          <p:cNvPr id="3" name="Rectangle: Rounded Corners 2">
            <a:extLst>
              <a:ext uri="{FF2B5EF4-FFF2-40B4-BE49-F238E27FC236}">
                <a16:creationId xmlns:a16="http://schemas.microsoft.com/office/drawing/2014/main" id="{732DC257-8D1C-015A-68BB-F330FE55416B}"/>
              </a:ext>
            </a:extLst>
          </p:cNvPr>
          <p:cNvSpPr/>
          <p:nvPr/>
        </p:nvSpPr>
        <p:spPr>
          <a:xfrm>
            <a:off x="645071" y="1768169"/>
            <a:ext cx="4116115" cy="480848"/>
          </a:xfrm>
          <a:prstGeom prst="roundRect">
            <a:avLst/>
          </a:prstGeom>
          <a:solidFill>
            <a:srgbClr val="7030A0">
              <a:alpha val="4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9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Site Briefings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25142"/>
            <a:ext cx="822565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b="1" dirty="0">
                <a:solidFill>
                  <a:schemeClr val="tx1"/>
                </a:solidFill>
                <a:latin typeface="Arial" panose="020B0604020202020204" pitchFamily="34" charset="0"/>
              </a:rPr>
              <a:t>What to observe when giving site briefings?</a:t>
            </a:r>
          </a:p>
          <a:p>
            <a:pPr defTabSz="914400" eaLnBrk="0" fontAlgn="base" hangingPunct="0">
              <a:lnSpc>
                <a:spcPct val="100000"/>
              </a:lnSpc>
              <a:spcBef>
                <a:spcPct val="0"/>
              </a:spcBef>
              <a:spcAft>
                <a:spcPct val="0"/>
              </a:spcAft>
            </a:pPr>
            <a:endParaRPr lang="en-US" altLang="en-US" sz="1800" b="1"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Make pilot relax and feel welcome (especially if pilot is nervous or anxious).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When pilot is ready to listen, </a:t>
            </a:r>
            <a:r>
              <a:rPr lang="en-US" altLang="en-US" sz="1800">
                <a:solidFill>
                  <a:schemeClr val="tx1"/>
                </a:solidFill>
                <a:latin typeface="Arial" panose="020B0604020202020204" pitchFamily="34" charset="0"/>
              </a:rPr>
              <a:t>start the site </a:t>
            </a:r>
            <a:r>
              <a:rPr lang="en-US" altLang="en-US" sz="1800" dirty="0">
                <a:solidFill>
                  <a:schemeClr val="tx1"/>
                </a:solidFill>
                <a:latin typeface="Arial" panose="020B0604020202020204" pitchFamily="34" charset="0"/>
              </a:rPr>
              <a:t>briefing. Keep it brief and concise. Feel free to leave some things out and focus only on the most relevant things depending on the conditions. (Do not tell stories, especially not of accidents.) Tailor your briefing to the pilot’s skill level.</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Make sure pilot is oriented about major directions on launch and briefed about windsocks and conditions, so that they are able to recognize a southerly and can stay out of the bowl, etc.</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Optional: Prepare PG2’s for all likely radio calls (too far over the back; too far into bowl), and what they should do when they receive a call. They are often unable to ask for clarification in the air.</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Always ask pilots if they have questions after briefing.</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indent="0" defTabSz="914400"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799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75098C-157D-791E-050D-D7FF2926EB9B}"/>
              </a:ext>
            </a:extLst>
          </p:cNvPr>
          <p:cNvSpPr>
            <a:spLocks noGrp="1"/>
          </p:cNvSpPr>
          <p:nvPr>
            <p:ph type="title"/>
          </p:nvPr>
        </p:nvSpPr>
        <p:spPr>
          <a:xfrm>
            <a:off x="571500" y="2320159"/>
            <a:ext cx="8001000" cy="1524000"/>
          </a:xfrm>
        </p:spPr>
        <p:txBody>
          <a:bodyPr/>
          <a:lstStyle/>
          <a:p>
            <a:pPr algn="ctr"/>
            <a:r>
              <a:rPr lang="en-AU" dirty="0"/>
              <a:t>Check Flight Preparations</a:t>
            </a:r>
          </a:p>
        </p:txBody>
      </p:sp>
    </p:spTree>
    <p:extLst>
      <p:ext uri="{BB962C8B-B14F-4D97-AF65-F5344CB8AC3E}">
        <p14:creationId xmlns:p14="http://schemas.microsoft.com/office/powerpoint/2010/main" val="187184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Check Flight Preparations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406406"/>
            <a:ext cx="8225659"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2000" b="1" dirty="0">
                <a:solidFill>
                  <a:schemeClr val="tx1"/>
                </a:solidFill>
                <a:latin typeface="Arial" panose="020B0604020202020204" pitchFamily="34" charset="0"/>
              </a:rPr>
              <a:t>How can we check flight preparations of novice pilots?</a:t>
            </a:r>
          </a:p>
          <a:p>
            <a:pPr defTabSz="914400" eaLnBrk="0" fontAlgn="base" hangingPunct="0">
              <a:lnSpc>
                <a:spcPct val="100000"/>
              </a:lnSpc>
              <a:spcBef>
                <a:spcPct val="0"/>
              </a:spcBef>
              <a:spcAft>
                <a:spcPct val="0"/>
              </a:spcAft>
            </a:pPr>
            <a:endParaRPr lang="en-US" altLang="en-US" sz="1800" b="1"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wing connected correctly? Carabiner closed?</a:t>
            </a:r>
          </a:p>
          <a:p>
            <a:pPr marL="0" indent="0" defTabSz="914400" eaLnBrk="0" fontAlgn="base" hangingPunct="0">
              <a:lnSpc>
                <a:spcPct val="100000"/>
              </a:lnSpc>
              <a:spcBef>
                <a:spcPct val="0"/>
              </a:spcBef>
              <a:spcAft>
                <a:spcPct val="0"/>
              </a:spcAft>
              <a:buNone/>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Harness: Both leg straps and chest strap done up?</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Speed-bar: Connected and not entangled?</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Reserve: Safely stowed and operable?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Lines: Free of branches, grass, knots and twists?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Radio: free of entanglement and functional? (</a:t>
            </a:r>
            <a:r>
              <a:rPr lang="en-US" altLang="en-US" sz="1800" dirty="0" err="1">
                <a:solidFill>
                  <a:schemeClr val="tx1"/>
                </a:solidFill>
                <a:latin typeface="Arial" panose="020B0604020202020204" pitchFamily="34" charset="0"/>
              </a:rPr>
              <a:t>Radiocheck</a:t>
            </a:r>
            <a:r>
              <a:rPr lang="en-US" altLang="en-US" sz="1800" dirty="0">
                <a:solidFill>
                  <a:schemeClr val="tx1"/>
                </a:solidFill>
                <a:latin typeface="Arial" panose="020B0604020202020204" pitchFamily="34" charset="0"/>
              </a:rPr>
              <a: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Helmet: Straps done up; no camera?</a:t>
            </a:r>
          </a:p>
        </p:txBody>
      </p:sp>
    </p:spTree>
    <p:extLst>
      <p:ext uri="{BB962C8B-B14F-4D97-AF65-F5344CB8AC3E}">
        <p14:creationId xmlns:p14="http://schemas.microsoft.com/office/powerpoint/2010/main" val="167933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289035"/>
            <a:ext cx="8001000" cy="877614"/>
          </a:xfrm>
        </p:spPr>
        <p:txBody>
          <a:bodyPr/>
          <a:lstStyle/>
          <a:p>
            <a:pPr algn="ctr"/>
            <a:r>
              <a:rPr lang="en-AU" dirty="0"/>
              <a:t>Limitations and Duties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67626"/>
            <a:ext cx="822565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l">
              <a:lnSpc>
                <a:spcPct val="100000"/>
              </a:lnSpc>
              <a:spcBef>
                <a:spcPts val="600"/>
              </a:spcBef>
              <a:buNone/>
            </a:pPr>
            <a:r>
              <a:rPr lang="en-AU" sz="1900" b="1" i="0" u="none" strike="noStrike" baseline="0" dirty="0">
                <a:solidFill>
                  <a:schemeClr val="tx1"/>
                </a:solidFill>
                <a:latin typeface="CIDFont+F2"/>
              </a:rPr>
              <a:t>4.1.2 Limitation</a:t>
            </a:r>
            <a:r>
              <a:rPr lang="en-AU" sz="1900" b="0" i="0" u="none" strike="noStrike" baseline="0" dirty="0">
                <a:solidFill>
                  <a:schemeClr val="tx1"/>
                </a:solidFill>
                <a:latin typeface="CIDFont+F2"/>
              </a:rPr>
              <a:t>s</a:t>
            </a:r>
          </a:p>
          <a:p>
            <a:pPr algn="l">
              <a:lnSpc>
                <a:spcPct val="100000"/>
              </a:lnSpc>
              <a:spcBef>
                <a:spcPts val="600"/>
              </a:spcBef>
            </a:pPr>
            <a:r>
              <a:rPr lang="en-AU" sz="1900" b="0" i="0" u="none" strike="noStrike" baseline="0" dirty="0">
                <a:solidFill>
                  <a:schemeClr val="tx1"/>
                </a:solidFill>
                <a:latin typeface="CIDFont+F1"/>
              </a:rPr>
              <a:t>For PG/HG: The appointment, responsibilities and duties of Safety Officers is only effective for those sites and operations controlled by the nominating club and for which the applicants </a:t>
            </a:r>
            <a:r>
              <a:rPr lang="en-AU" sz="1900" b="0" i="0" u="none" strike="noStrike" baseline="0">
                <a:solidFill>
                  <a:schemeClr val="tx1"/>
                </a:solidFill>
                <a:latin typeface="CIDFont+F1"/>
              </a:rPr>
              <a:t>are familiar […]</a:t>
            </a:r>
            <a:endParaRPr lang="en-AU" sz="1900" b="0" i="0" u="none" strike="noStrike" baseline="0" dirty="0">
              <a:solidFill>
                <a:schemeClr val="tx1"/>
              </a:solidFill>
              <a:latin typeface="CIDFont+F1"/>
            </a:endParaRPr>
          </a:p>
          <a:p>
            <a:pPr algn="l">
              <a:lnSpc>
                <a:spcPct val="100000"/>
              </a:lnSpc>
              <a:spcBef>
                <a:spcPts val="600"/>
              </a:spcBef>
            </a:pPr>
            <a:r>
              <a:rPr lang="en-AU" sz="1900" i="0" u="sng" strike="noStrike" baseline="0" dirty="0">
                <a:solidFill>
                  <a:schemeClr val="tx1"/>
                </a:solidFill>
                <a:latin typeface="CIDFont+F1"/>
              </a:rPr>
              <a:t>A Safety Officer must not provide instruction, or instructional services to a Pilot-In-Command</a:t>
            </a:r>
            <a:r>
              <a:rPr lang="en-AU" sz="1900" i="0" strike="noStrike" baseline="0" dirty="0">
                <a:solidFill>
                  <a:schemeClr val="tx1"/>
                </a:solidFill>
                <a:latin typeface="CIDFont+F1"/>
              </a:rPr>
              <a:t> </a:t>
            </a:r>
            <a:r>
              <a:rPr lang="en-AU" sz="1900" b="0" i="0" u="none" strike="noStrike" baseline="0" dirty="0">
                <a:solidFill>
                  <a:schemeClr val="tx1"/>
                </a:solidFill>
                <a:latin typeface="CIDFont+F1"/>
              </a:rPr>
              <a:t>unless also being the holder of a Flight Instructor Certificate.</a:t>
            </a:r>
          </a:p>
          <a:p>
            <a:pPr algn="l">
              <a:lnSpc>
                <a:spcPct val="100000"/>
              </a:lnSpc>
              <a:spcBef>
                <a:spcPts val="600"/>
              </a:spcBef>
            </a:pPr>
            <a:endParaRPr lang="en-AU" sz="1900" b="0" i="0" u="none" strike="noStrike" baseline="0" dirty="0">
              <a:solidFill>
                <a:schemeClr val="tx1"/>
              </a:solidFill>
              <a:latin typeface="CIDFont+F2"/>
            </a:endParaRPr>
          </a:p>
          <a:p>
            <a:pPr marL="0" indent="0" algn="l">
              <a:lnSpc>
                <a:spcPct val="100000"/>
              </a:lnSpc>
              <a:spcBef>
                <a:spcPts val="600"/>
              </a:spcBef>
              <a:buNone/>
            </a:pPr>
            <a:r>
              <a:rPr lang="en-AU" sz="1900" b="1" i="0" u="none" strike="noStrike" baseline="0" dirty="0">
                <a:solidFill>
                  <a:schemeClr val="tx1"/>
                </a:solidFill>
                <a:latin typeface="CIDFont+F2"/>
              </a:rPr>
              <a:t>4.1.3 Responsibilities and Duties</a:t>
            </a:r>
          </a:p>
          <a:p>
            <a:pPr marL="0" indent="0" algn="l">
              <a:lnSpc>
                <a:spcPct val="100000"/>
              </a:lnSpc>
              <a:spcBef>
                <a:spcPts val="600"/>
              </a:spcBef>
              <a:buNone/>
            </a:pPr>
            <a:r>
              <a:rPr lang="en-AU" sz="1900" b="0" i="0" u="none" strike="noStrike" baseline="0" dirty="0">
                <a:solidFill>
                  <a:schemeClr val="tx1"/>
                </a:solidFill>
                <a:latin typeface="CIDFont+F1"/>
              </a:rPr>
              <a:t>Safety Officers should:</a:t>
            </a:r>
          </a:p>
          <a:p>
            <a:pPr>
              <a:lnSpc>
                <a:spcPct val="100000"/>
              </a:lnSpc>
              <a:spcBef>
                <a:spcPts val="600"/>
              </a:spcBef>
            </a:pPr>
            <a:r>
              <a:rPr lang="en-AU" sz="1900" b="0" i="0" u="none" strike="noStrike" baseline="0" dirty="0">
                <a:solidFill>
                  <a:schemeClr val="tx1"/>
                </a:solidFill>
                <a:latin typeface="CIDFont+F1"/>
              </a:rPr>
              <a:t>act as Duty Pilot on request or as </a:t>
            </a:r>
            <a:r>
              <a:rPr lang="en-AU" sz="1900" b="0" i="0" u="none" strike="noStrike" baseline="0">
                <a:solidFill>
                  <a:schemeClr val="tx1"/>
                </a:solidFill>
                <a:latin typeface="CIDFont+F1"/>
              </a:rPr>
              <a:t>required / assist </a:t>
            </a:r>
            <a:r>
              <a:rPr lang="en-AU" sz="1900" b="0" i="0" u="none" strike="noStrike" baseline="0" dirty="0">
                <a:solidFill>
                  <a:schemeClr val="tx1"/>
                </a:solidFill>
                <a:latin typeface="CIDFont+F1"/>
              </a:rPr>
              <a:t>a Duty Pilot where necessary.</a:t>
            </a:r>
          </a:p>
          <a:p>
            <a:pPr>
              <a:lnSpc>
                <a:spcPct val="100000"/>
              </a:lnSpc>
              <a:spcBef>
                <a:spcPts val="600"/>
              </a:spcBef>
            </a:pPr>
            <a:r>
              <a:rPr lang="en-AU" sz="1900" b="0" i="0" u="none" strike="noStrike" baseline="0" dirty="0">
                <a:solidFill>
                  <a:schemeClr val="tx1"/>
                </a:solidFill>
                <a:latin typeface="CIDFont+F1"/>
              </a:rPr>
              <a:t>assist in setting site protocols, rules and ratings.</a:t>
            </a:r>
          </a:p>
          <a:p>
            <a:pPr>
              <a:lnSpc>
                <a:spcPct val="100000"/>
              </a:lnSpc>
              <a:spcBef>
                <a:spcPts val="600"/>
              </a:spcBef>
            </a:pPr>
            <a:r>
              <a:rPr lang="en-AU" sz="1900" b="0" i="0" u="none" strike="noStrike" baseline="0" dirty="0">
                <a:solidFill>
                  <a:schemeClr val="tx1"/>
                </a:solidFill>
                <a:latin typeface="CIDFont+F1"/>
              </a:rPr>
              <a:t>adhere to the requirements stipulated in the Safety Management System Manual, including immediately reporting accidents/incidents.</a:t>
            </a:r>
          </a:p>
          <a:p>
            <a:pPr>
              <a:lnSpc>
                <a:spcPct val="100000"/>
              </a:lnSpc>
              <a:spcBef>
                <a:spcPts val="600"/>
              </a:spcBef>
            </a:pPr>
            <a:r>
              <a:rPr lang="en-AU" sz="1900" b="0" i="0" u="none" strike="noStrike" baseline="0" dirty="0">
                <a:solidFill>
                  <a:schemeClr val="tx1"/>
                </a:solidFill>
                <a:latin typeface="CIDFont+F1"/>
              </a:rPr>
              <a:t>provide site briefings to visiting pilots unfamiliar with the site's protocols, rules, and hazards.</a:t>
            </a:r>
            <a:endParaRPr lang="en-US" altLang="en-US" sz="1900" dirty="0">
              <a:solidFill>
                <a:schemeClr val="tx1"/>
              </a:solidFill>
              <a:latin typeface="Arial" panose="020B0604020202020204" pitchFamily="34" charset="0"/>
            </a:endParaRPr>
          </a:p>
        </p:txBody>
      </p:sp>
    </p:spTree>
    <p:extLst>
      <p:ext uri="{BB962C8B-B14F-4D97-AF65-F5344CB8AC3E}">
        <p14:creationId xmlns:p14="http://schemas.microsoft.com/office/powerpoint/2010/main" val="2788479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75098C-157D-791E-050D-D7FF2926EB9B}"/>
              </a:ext>
            </a:extLst>
          </p:cNvPr>
          <p:cNvSpPr>
            <a:spLocks noGrp="1"/>
          </p:cNvSpPr>
          <p:nvPr>
            <p:ph type="title"/>
          </p:nvPr>
        </p:nvSpPr>
        <p:spPr>
          <a:xfrm>
            <a:off x="571500" y="2320159"/>
            <a:ext cx="8001000" cy="1524000"/>
          </a:xfrm>
        </p:spPr>
        <p:txBody>
          <a:bodyPr/>
          <a:lstStyle/>
          <a:p>
            <a:pPr algn="ctr"/>
            <a:r>
              <a:rPr lang="en-AU" dirty="0"/>
              <a:t>Supervise Launch</a:t>
            </a:r>
          </a:p>
        </p:txBody>
      </p:sp>
    </p:spTree>
    <p:extLst>
      <p:ext uri="{BB962C8B-B14F-4D97-AF65-F5344CB8AC3E}">
        <p14:creationId xmlns:p14="http://schemas.microsoft.com/office/powerpoint/2010/main" val="420754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Supervise Launch</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44492"/>
            <a:ext cx="822565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Check launch position </a:t>
            </a:r>
            <a:r>
              <a:rPr lang="en-US" altLang="en-US" sz="1800" dirty="0">
                <a:solidFill>
                  <a:schemeClr val="tx1"/>
                </a:solidFill>
                <a:latin typeface="Arial" panose="020B0604020202020204" pitchFamily="34" charset="0"/>
                <a:sym typeface="Wingdings" panose="05000000000000000000" pitchFamily="2" charset="2"/>
              </a:rPr>
              <a:t> Wind. Remind pilot: Light conditions: Launch from far back to have more runway. Strong conditions: Launch from further down to prevent getting blown back over the hill and into rotor.</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It’s ok to let the pilot do everything themselves. If you want to assist: </a:t>
            </a:r>
            <a:r>
              <a:rPr lang="en-US" altLang="en-US" sz="1800" b="1" dirty="0">
                <a:solidFill>
                  <a:schemeClr val="tx1"/>
                </a:solidFill>
                <a:latin typeface="Arial" panose="020B0604020202020204" pitchFamily="34" charset="0"/>
              </a:rPr>
              <a:t>Ask</a:t>
            </a:r>
            <a:r>
              <a:rPr lang="en-US" altLang="en-US" sz="1800" dirty="0">
                <a:solidFill>
                  <a:schemeClr val="tx1"/>
                </a:solidFill>
                <a:latin typeface="Arial" panose="020B0604020202020204" pitchFamily="34" charset="0"/>
              </a:rPr>
              <a:t> pilot if they’d like you to spread out their wing (depending on conditions).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If launching in strong wind: Secure the wing (e.g., get someone to stand behind the wing).</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We can tell pilots when the conditions are good for launch, but not when to launch. </a:t>
            </a:r>
            <a:r>
              <a:rPr lang="en-US" altLang="en-US" sz="1800" u="sng" dirty="0">
                <a:solidFill>
                  <a:schemeClr val="tx1"/>
                </a:solidFill>
                <a:latin typeface="Arial" panose="020B0604020202020204" pitchFamily="34" charset="0"/>
              </a:rPr>
              <a:t>They have to make that decision!</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Observe wing and wing position as it comes up – too far to the side, coming up too fast (overshoot), line-overs or anything wrong with lines or canopy: Say “Stop </a:t>
            </a:r>
            <a:r>
              <a:rPr lang="en-US" altLang="en-US" sz="1800" dirty="0" err="1">
                <a:solidFill>
                  <a:schemeClr val="tx1"/>
                </a:solidFill>
                <a:latin typeface="Arial" panose="020B0604020202020204" pitchFamily="34" charset="0"/>
              </a:rPr>
              <a:t>Stop</a:t>
            </a:r>
            <a:r>
              <a:rPr lang="en-US" altLang="en-US" sz="1800" dirty="0">
                <a:solidFill>
                  <a:schemeClr val="tx1"/>
                </a:solidFill>
                <a:latin typeface="Arial" panose="020B0604020202020204" pitchFamily="34" charset="0"/>
              </a:rPr>
              <a:t> </a:t>
            </a:r>
            <a:r>
              <a:rPr lang="en-US" altLang="en-US" sz="1800" dirty="0" err="1">
                <a:solidFill>
                  <a:schemeClr val="tx1"/>
                </a:solidFill>
                <a:latin typeface="Arial" panose="020B0604020202020204" pitchFamily="34" charset="0"/>
              </a:rPr>
              <a:t>Stop</a:t>
            </a:r>
            <a:r>
              <a:rPr lang="en-US" altLang="en-US" sz="1800" dirty="0">
                <a:solidFill>
                  <a:schemeClr val="tx1"/>
                </a:solidFill>
                <a:latin typeface="Arial" panose="020B0604020202020204" pitchFamily="34" charset="0"/>
              </a:rPr>
              <a:t>” (loudly) until pilot aborts launch.</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Take a note of mistakes for later de-briefing.</a:t>
            </a:r>
          </a:p>
        </p:txBody>
      </p:sp>
    </p:spTree>
    <p:extLst>
      <p:ext uri="{BB962C8B-B14F-4D97-AF65-F5344CB8AC3E}">
        <p14:creationId xmlns:p14="http://schemas.microsoft.com/office/powerpoint/2010/main" val="3517947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Launch: Frequent mistakes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85548"/>
            <a:ext cx="822565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Choosing the wrong launch spot for the conditions or the wrong time to launch (e.g., at the end of a cycle at a shallow launch; not aborting launch).</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Pilot not holding brakes or slipping hands through. Not enough brakes or too much brakes (especially when trying to steer).</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Turning too late or too early. Turning in the wrong direction (twists).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Staring at canopy or ground during launch instead of looking out for traffic. Once afloat: Not looking into turn direction or drift direction.</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Getting too early into the harness, disturbing the glider while getting seated. Trying to sort out brake tangles before steering.</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Launching with half-inflated glider, no tension on the lines, or glider hanging too far back. Not taking corrective action when wing is overshooting.</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No weight shift or steering when getting a collapse (asymmetric)</a:t>
            </a:r>
          </a:p>
        </p:txBody>
      </p:sp>
    </p:spTree>
    <p:extLst>
      <p:ext uri="{BB962C8B-B14F-4D97-AF65-F5344CB8AC3E}">
        <p14:creationId xmlns:p14="http://schemas.microsoft.com/office/powerpoint/2010/main" val="3039305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822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571500" y="2469931"/>
            <a:ext cx="6470431" cy="369332"/>
          </a:xfrm>
          <a:prstGeom prst="rect">
            <a:avLst/>
          </a:prstGeom>
          <a:noFill/>
        </p:spPr>
        <p:txBody>
          <a:bodyPr wrap="square" rtlCol="0">
            <a:spAutoFit/>
          </a:bodyPr>
          <a:lstStyle/>
          <a:p>
            <a:r>
              <a:rPr lang="en-AU" dirty="0"/>
              <a:t>Launch #1</a:t>
            </a:r>
          </a:p>
        </p:txBody>
      </p:sp>
      <p:pic>
        <p:nvPicPr>
          <p:cNvPr id="6" name="Online Media 5" title="#paragliding - two Advil cliff launch @Air_Damien">
            <a:hlinkClick r:id="" action="ppaction://media"/>
            <a:extLst>
              <a:ext uri="{FF2B5EF4-FFF2-40B4-BE49-F238E27FC236}">
                <a16:creationId xmlns:a16="http://schemas.microsoft.com/office/drawing/2014/main" id="{3C3016D8-149F-4D0D-2C99-92E8517757B6}"/>
              </a:ext>
            </a:extLst>
          </p:cNvPr>
          <p:cNvPicPr>
            <a:picLocks noRot="1" noChangeAspect="1"/>
          </p:cNvPicPr>
          <p:nvPr>
            <a:videoFile r:link="rId1"/>
          </p:nvPr>
        </p:nvPicPr>
        <p:blipFill>
          <a:blip r:embed="rId3"/>
          <a:stretch>
            <a:fillRect/>
          </a:stretch>
        </p:blipFill>
        <p:spPr>
          <a:xfrm>
            <a:off x="6133608" y="2187621"/>
            <a:ext cx="2616055" cy="4629807"/>
          </a:xfrm>
          <a:prstGeom prst="rect">
            <a:avLst/>
          </a:prstGeom>
        </p:spPr>
      </p:pic>
    </p:spTree>
    <p:extLst>
      <p:ext uri="{BB962C8B-B14F-4D97-AF65-F5344CB8AC3E}">
        <p14:creationId xmlns:p14="http://schemas.microsoft.com/office/powerpoint/2010/main" val="8676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822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362808" y="2238705"/>
            <a:ext cx="5770800" cy="4247317"/>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Pilot may have been able to slow the wing down a bit more as it came up. As it happened, wing came up very fast and overshot. Wing did not collapse because pilot got lifted at the same time (wing was loaded).</a:t>
            </a:r>
          </a:p>
          <a:p>
            <a:pPr marL="285750" indent="-285750">
              <a:buFont typeface="Arial" panose="020B0604020202020204" pitchFamily="34" charset="0"/>
              <a:buChar char="•"/>
            </a:pPr>
            <a:r>
              <a:rPr lang="en-AU" dirty="0">
                <a:solidFill>
                  <a:srgbClr val="FFFF00"/>
                </a:solidFill>
              </a:rPr>
              <a:t>Pilot got </a:t>
            </a:r>
            <a:r>
              <a:rPr lang="en-AU">
                <a:solidFill>
                  <a:srgbClr val="FFFF00"/>
                </a:solidFill>
              </a:rPr>
              <a:t>dragged in reverse </a:t>
            </a:r>
            <a:r>
              <a:rPr lang="en-AU" dirty="0">
                <a:solidFill>
                  <a:srgbClr val="FFFF00"/>
                </a:solidFill>
              </a:rPr>
              <a:t>and </a:t>
            </a:r>
            <a:r>
              <a:rPr lang="en-AU">
                <a:solidFill>
                  <a:srgbClr val="FFFF00"/>
                </a:solidFill>
              </a:rPr>
              <a:t>didn’t try to abort </a:t>
            </a:r>
            <a:r>
              <a:rPr lang="en-AU" dirty="0">
                <a:solidFill>
                  <a:srgbClr val="FFFF00"/>
                </a:solidFill>
              </a:rPr>
              <a:t>(probably a good decision).</a:t>
            </a:r>
          </a:p>
          <a:p>
            <a:pPr marL="285750" indent="-285750">
              <a:buFont typeface="Arial" panose="020B0604020202020204" pitchFamily="34" charset="0"/>
              <a:buChar char="•"/>
            </a:pPr>
            <a:r>
              <a:rPr lang="en-AU" dirty="0">
                <a:solidFill>
                  <a:srgbClr val="FFFF00"/>
                </a:solidFill>
              </a:rPr>
              <a:t>Pilot then got into a thermal and did a good job actively flying the glider. </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Letting glider overshoot while getting lifted is frequent with cliff launches: Don’t launch novices from cliff launches in strong or thermic conditions (e.g., </a:t>
            </a:r>
            <a:r>
              <a:rPr lang="en-AU">
                <a:solidFill>
                  <a:srgbClr val="FFFF00"/>
                </a:solidFill>
              </a:rPr>
              <a:t>our top windstation </a:t>
            </a:r>
            <a:r>
              <a:rPr lang="en-AU" dirty="0">
                <a:solidFill>
                  <a:srgbClr val="FFFF00"/>
                </a:solidFill>
              </a:rPr>
              <a:t>launch at Ma Ma).</a:t>
            </a:r>
          </a:p>
          <a:p>
            <a:pPr marL="285750" indent="-285750">
              <a:buFont typeface="Arial" panose="020B0604020202020204" pitchFamily="34" charset="0"/>
              <a:buChar char="•"/>
            </a:pPr>
            <a:r>
              <a:rPr lang="en-AU" dirty="0">
                <a:solidFill>
                  <a:srgbClr val="FFFF00"/>
                </a:solidFill>
              </a:rPr>
              <a:t>If possible: Get pilots to abort launch early</a:t>
            </a:r>
          </a:p>
        </p:txBody>
      </p:sp>
      <p:pic>
        <p:nvPicPr>
          <p:cNvPr id="6" name="Online Media 5" title="#paragliding - two Advil cliff launch @Air_Damien">
            <a:hlinkClick r:id="" action="ppaction://media"/>
            <a:extLst>
              <a:ext uri="{FF2B5EF4-FFF2-40B4-BE49-F238E27FC236}">
                <a16:creationId xmlns:a16="http://schemas.microsoft.com/office/drawing/2014/main" id="{3C3016D8-149F-4D0D-2C99-92E8517757B6}"/>
              </a:ext>
            </a:extLst>
          </p:cNvPr>
          <p:cNvPicPr>
            <a:picLocks noRot="1" noChangeAspect="1"/>
          </p:cNvPicPr>
          <p:nvPr>
            <a:videoFile r:link="rId1"/>
          </p:nvPr>
        </p:nvPicPr>
        <p:blipFill>
          <a:blip r:embed="rId3"/>
          <a:stretch>
            <a:fillRect/>
          </a:stretch>
        </p:blipFill>
        <p:spPr>
          <a:xfrm>
            <a:off x="6133608" y="2187621"/>
            <a:ext cx="2616055" cy="4629807"/>
          </a:xfrm>
          <a:prstGeom prst="rect">
            <a:avLst/>
          </a:prstGeom>
        </p:spPr>
      </p:pic>
    </p:spTree>
    <p:extLst>
      <p:ext uri="{BB962C8B-B14F-4D97-AF65-F5344CB8AC3E}">
        <p14:creationId xmlns:p14="http://schemas.microsoft.com/office/powerpoint/2010/main" val="837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183294"/>
            <a:ext cx="44774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571500" y="2469931"/>
            <a:ext cx="6470431" cy="369332"/>
          </a:xfrm>
          <a:prstGeom prst="rect">
            <a:avLst/>
          </a:prstGeom>
          <a:noFill/>
        </p:spPr>
        <p:txBody>
          <a:bodyPr wrap="square" rtlCol="0">
            <a:spAutoFit/>
          </a:bodyPr>
          <a:lstStyle/>
          <a:p>
            <a:r>
              <a:rPr lang="en-AU" dirty="0"/>
              <a:t>Launch #2</a:t>
            </a:r>
          </a:p>
        </p:txBody>
      </p:sp>
      <p:pic>
        <p:nvPicPr>
          <p:cNvPr id="4" name="Online Media 3" title="Paragliding accident in Ölüdeniz">
            <a:hlinkClick r:id="" action="ppaction://media"/>
            <a:extLst>
              <a:ext uri="{FF2B5EF4-FFF2-40B4-BE49-F238E27FC236}">
                <a16:creationId xmlns:a16="http://schemas.microsoft.com/office/drawing/2014/main" id="{AFA2168F-4784-36A3-8771-9F9BFA0B0299}"/>
              </a:ext>
            </a:extLst>
          </p:cNvPr>
          <p:cNvPicPr>
            <a:picLocks noRot="1" noChangeAspect="1"/>
          </p:cNvPicPr>
          <p:nvPr>
            <a:videoFile r:link="rId1"/>
          </p:nvPr>
        </p:nvPicPr>
        <p:blipFill>
          <a:blip r:embed="rId3"/>
          <a:stretch>
            <a:fillRect/>
          </a:stretch>
        </p:blipFill>
        <p:spPr>
          <a:xfrm>
            <a:off x="5268913" y="0"/>
            <a:ext cx="3875087" cy="6858000"/>
          </a:xfrm>
          <a:prstGeom prst="rect">
            <a:avLst/>
          </a:prstGeom>
        </p:spPr>
      </p:pic>
    </p:spTree>
    <p:extLst>
      <p:ext uri="{BB962C8B-B14F-4D97-AF65-F5344CB8AC3E}">
        <p14:creationId xmlns:p14="http://schemas.microsoft.com/office/powerpoint/2010/main" val="19969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183294"/>
            <a:ext cx="47086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252248" y="2248074"/>
            <a:ext cx="4803228" cy="4247317"/>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Early detection of the conflict is key</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If you are a pilot in this scenario:</a:t>
            </a:r>
          </a:p>
          <a:p>
            <a:pPr marL="285750" indent="-285750">
              <a:buFont typeface="Arial" panose="020B0604020202020204" pitchFamily="34" charset="0"/>
              <a:buChar char="•"/>
            </a:pPr>
            <a:r>
              <a:rPr lang="en-AU" dirty="0">
                <a:solidFill>
                  <a:srgbClr val="FFFF00"/>
                </a:solidFill>
              </a:rPr>
              <a:t>Communicate: “You go left, I go right”</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As SO: Instruct one of the pilots to abort launch early.</a:t>
            </a:r>
          </a:p>
          <a:p>
            <a:pPr marL="285750" indent="-285750">
              <a:buFont typeface="Arial" panose="020B0604020202020204" pitchFamily="34" charset="0"/>
              <a:buChar char="•"/>
            </a:pPr>
            <a:r>
              <a:rPr lang="en-AU" dirty="0">
                <a:solidFill>
                  <a:srgbClr val="FFFF00"/>
                </a:solidFill>
              </a:rPr>
              <a:t>In later stage: It may have worked to ask the UP pilot to slow the glider.</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Usually, as soon as two pilots are entangled: Throw the reserve! </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But here: Probably too low for reserve throw</a:t>
            </a:r>
          </a:p>
        </p:txBody>
      </p:sp>
      <p:pic>
        <p:nvPicPr>
          <p:cNvPr id="4" name="Online Media 3" title="Paragliding accident in Ölüdeniz">
            <a:hlinkClick r:id="" action="ppaction://media"/>
            <a:extLst>
              <a:ext uri="{FF2B5EF4-FFF2-40B4-BE49-F238E27FC236}">
                <a16:creationId xmlns:a16="http://schemas.microsoft.com/office/drawing/2014/main" id="{AFA2168F-4784-36A3-8771-9F9BFA0B0299}"/>
              </a:ext>
            </a:extLst>
          </p:cNvPr>
          <p:cNvPicPr>
            <a:picLocks noRot="1" noChangeAspect="1"/>
          </p:cNvPicPr>
          <p:nvPr>
            <a:videoFile r:link="rId1"/>
          </p:nvPr>
        </p:nvPicPr>
        <p:blipFill>
          <a:blip r:embed="rId3"/>
          <a:stretch>
            <a:fillRect/>
          </a:stretch>
        </p:blipFill>
        <p:spPr>
          <a:xfrm>
            <a:off x="5268913" y="0"/>
            <a:ext cx="3875087" cy="6858000"/>
          </a:xfrm>
          <a:prstGeom prst="rect">
            <a:avLst/>
          </a:prstGeom>
        </p:spPr>
      </p:pic>
    </p:spTree>
    <p:extLst>
      <p:ext uri="{BB962C8B-B14F-4D97-AF65-F5344CB8AC3E}">
        <p14:creationId xmlns:p14="http://schemas.microsoft.com/office/powerpoint/2010/main" val="41303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822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571500" y="2469931"/>
            <a:ext cx="6470431" cy="369332"/>
          </a:xfrm>
          <a:prstGeom prst="rect">
            <a:avLst/>
          </a:prstGeom>
          <a:noFill/>
        </p:spPr>
        <p:txBody>
          <a:bodyPr wrap="square" rtlCol="0">
            <a:spAutoFit/>
          </a:bodyPr>
          <a:lstStyle/>
          <a:p>
            <a:r>
              <a:rPr lang="en-AU" dirty="0"/>
              <a:t>Launch #3</a:t>
            </a:r>
          </a:p>
        </p:txBody>
      </p:sp>
      <p:pic>
        <p:nvPicPr>
          <p:cNvPr id="6" name="crash_launch 1">
            <a:hlinkClick r:id="" action="ppaction://media"/>
            <a:extLst>
              <a:ext uri="{FF2B5EF4-FFF2-40B4-BE49-F238E27FC236}">
                <a16:creationId xmlns:a16="http://schemas.microsoft.com/office/drawing/2014/main" id="{5D0C93FD-F9D9-5874-6560-9AC347D029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3237190"/>
            <a:ext cx="6127530" cy="2757388"/>
          </a:xfrm>
          <a:prstGeom prst="rect">
            <a:avLst/>
          </a:prstGeom>
        </p:spPr>
      </p:pic>
    </p:spTree>
    <p:extLst>
      <p:ext uri="{BB962C8B-B14F-4D97-AF65-F5344CB8AC3E}">
        <p14:creationId xmlns:p14="http://schemas.microsoft.com/office/powerpoint/2010/main" val="81315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822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346841" y="2207172"/>
            <a:ext cx="8001000" cy="3970318"/>
          </a:xfrm>
          <a:prstGeom prst="rect">
            <a:avLst/>
          </a:prstGeom>
          <a:noFill/>
        </p:spPr>
        <p:txBody>
          <a:bodyPr wrap="square" rtlCol="0">
            <a:spAutoFit/>
          </a:bodyPr>
          <a:lstStyle/>
          <a:p>
            <a:endParaRPr lang="en-AU" dirty="0"/>
          </a:p>
          <a:p>
            <a:pPr marL="285750" indent="-285750">
              <a:buFont typeface="Arial" panose="020B0604020202020204" pitchFamily="34" charset="0"/>
              <a:buChar char="•"/>
            </a:pPr>
            <a:r>
              <a:rPr lang="en-AU" dirty="0">
                <a:solidFill>
                  <a:srgbClr val="FFFF00"/>
                </a:solidFill>
              </a:rPr>
              <a:t>Pilot launched with </a:t>
            </a:r>
            <a:r>
              <a:rPr lang="en-AU" dirty="0" err="1">
                <a:solidFill>
                  <a:srgbClr val="FFFF00"/>
                </a:solidFill>
              </a:rPr>
              <a:t>cravatte</a:t>
            </a:r>
            <a:r>
              <a:rPr lang="en-AU" dirty="0">
                <a:solidFill>
                  <a:srgbClr val="FFFF00"/>
                </a:solidFill>
              </a:rPr>
              <a:t> and instead of steering the glider, the pilot got into the harness. Once inside the harness, the pilot fell into collapsed side, causing glider to turn into the hill.</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SO could advise pilot via radio to weight shift to flying side, and apply some (gentle) brake on the left to keep glider flying straight.</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Once glider is flying straight and there is enough distance to the ground, pilot can try to get </a:t>
            </a:r>
            <a:r>
              <a:rPr lang="en-AU" dirty="0" err="1">
                <a:solidFill>
                  <a:srgbClr val="FFFF00"/>
                </a:solidFill>
              </a:rPr>
              <a:t>cravatte</a:t>
            </a:r>
            <a:r>
              <a:rPr lang="en-AU" dirty="0">
                <a:solidFill>
                  <a:srgbClr val="FFFF00"/>
                </a:solidFill>
              </a:rPr>
              <a:t> out – by pulling on brake, </a:t>
            </a:r>
            <a:r>
              <a:rPr lang="en-AU" dirty="0" err="1">
                <a:solidFill>
                  <a:srgbClr val="FFFF00"/>
                </a:solidFill>
              </a:rPr>
              <a:t>Stabilo</a:t>
            </a:r>
            <a:r>
              <a:rPr lang="en-AU" dirty="0">
                <a:solidFill>
                  <a:srgbClr val="FFFF00"/>
                </a:solidFill>
              </a:rPr>
              <a:t> line (most outward line on wingtip) or all A-lines (riser). </a:t>
            </a:r>
          </a:p>
          <a:p>
            <a:pPr marL="285750" indent="-285750">
              <a:buFont typeface="Arial" panose="020B0604020202020204" pitchFamily="34" charset="0"/>
              <a:buChar char="•"/>
            </a:pPr>
            <a:r>
              <a:rPr lang="en-AU" dirty="0">
                <a:solidFill>
                  <a:srgbClr val="FFFF00"/>
                </a:solidFill>
              </a:rPr>
              <a:t>Pulling the A-riser will produce an asymmetric collapse, which may free the lines, but it will also produce more drag. Pilot may have to apply some </a:t>
            </a:r>
            <a:r>
              <a:rPr lang="en-AU">
                <a:solidFill>
                  <a:srgbClr val="FFFF00"/>
                </a:solidFill>
              </a:rPr>
              <a:t>extra brake to the flying side to </a:t>
            </a:r>
            <a:r>
              <a:rPr lang="en-AU" dirty="0">
                <a:solidFill>
                  <a:srgbClr val="FFFF00"/>
                </a:solidFill>
              </a:rPr>
              <a:t>keep </a:t>
            </a:r>
            <a:r>
              <a:rPr lang="en-AU">
                <a:solidFill>
                  <a:srgbClr val="FFFF00"/>
                </a:solidFill>
              </a:rPr>
              <a:t>glider straight</a:t>
            </a:r>
            <a:r>
              <a:rPr lang="en-AU" dirty="0">
                <a:solidFill>
                  <a:srgbClr val="FFFF00"/>
                </a:solidFill>
              </a:rPr>
              <a:t>.</a:t>
            </a:r>
          </a:p>
        </p:txBody>
      </p:sp>
    </p:spTree>
    <p:extLst>
      <p:ext uri="{BB962C8B-B14F-4D97-AF65-F5344CB8AC3E}">
        <p14:creationId xmlns:p14="http://schemas.microsoft.com/office/powerpoint/2010/main" val="3369039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5495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a:t>
            </a:r>
            <a:r>
              <a:rPr lang="en-US" altLang="en-US" sz="1800">
                <a:solidFill>
                  <a:schemeClr val="tx1"/>
                </a:solidFill>
                <a:latin typeface="Arial" panose="020B0604020202020204" pitchFamily="34" charset="0"/>
              </a:rPr>
              <a:t>? What </a:t>
            </a:r>
            <a:r>
              <a:rPr lang="en-US" altLang="en-US" sz="1800" dirty="0">
                <a:solidFill>
                  <a:schemeClr val="tx1"/>
                </a:solidFill>
                <a:latin typeface="Arial" panose="020B0604020202020204" pitchFamily="34" charset="0"/>
              </a:rPr>
              <a:t>went wrong here? And how could it have been prevented?</a:t>
            </a:r>
          </a:p>
        </p:txBody>
      </p:sp>
      <p:pic>
        <p:nvPicPr>
          <p:cNvPr id="6" name="clueless launch 1">
            <a:hlinkClick r:id="" action="ppaction://media"/>
            <a:extLst>
              <a:ext uri="{FF2B5EF4-FFF2-40B4-BE49-F238E27FC236}">
                <a16:creationId xmlns:a16="http://schemas.microsoft.com/office/drawing/2014/main" id="{E5A6AD82-3C40-1B07-C995-1B4000640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88724" y="1113514"/>
            <a:ext cx="3213538" cy="5712956"/>
          </a:xfrm>
          <a:prstGeom prst="rect">
            <a:avLst/>
          </a:prstGeom>
        </p:spPr>
      </p:pic>
    </p:spTree>
    <p:extLst>
      <p:ext uri="{BB962C8B-B14F-4D97-AF65-F5344CB8AC3E}">
        <p14:creationId xmlns:p14="http://schemas.microsoft.com/office/powerpoint/2010/main" val="13316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5F17F-775D-5A43-6617-E9D0FFA94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DE6EC-B0F2-C228-A4EF-5FE0041D131C}"/>
              </a:ext>
            </a:extLst>
          </p:cNvPr>
          <p:cNvSpPr>
            <a:spLocks noGrp="1"/>
          </p:cNvSpPr>
          <p:nvPr>
            <p:ph type="title"/>
          </p:nvPr>
        </p:nvSpPr>
        <p:spPr>
          <a:xfrm>
            <a:off x="571500" y="289035"/>
            <a:ext cx="8001000" cy="877614"/>
          </a:xfrm>
        </p:spPr>
        <p:txBody>
          <a:bodyPr/>
          <a:lstStyle/>
          <a:p>
            <a:pPr algn="ctr"/>
            <a:r>
              <a:rPr lang="en-AU"/>
              <a:t>Period of Validity</a:t>
            </a:r>
            <a:endParaRPr lang="en-AU" dirty="0"/>
          </a:p>
        </p:txBody>
      </p:sp>
      <p:sp>
        <p:nvSpPr>
          <p:cNvPr id="5" name="Rectangle 2">
            <a:extLst>
              <a:ext uri="{FF2B5EF4-FFF2-40B4-BE49-F238E27FC236}">
                <a16:creationId xmlns:a16="http://schemas.microsoft.com/office/drawing/2014/main" id="{9F94462E-55B7-8B0E-6684-6D8DF28189CE}"/>
              </a:ext>
            </a:extLst>
          </p:cNvPr>
          <p:cNvSpPr>
            <a:spLocks noGrp="1" noChangeArrowheads="1"/>
          </p:cNvSpPr>
          <p:nvPr>
            <p:ph idx="1"/>
          </p:nvPr>
        </p:nvSpPr>
        <p:spPr bwMode="auto">
          <a:xfrm>
            <a:off x="459170" y="1313793"/>
            <a:ext cx="822565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l">
              <a:lnSpc>
                <a:spcPct val="100000"/>
              </a:lnSpc>
              <a:spcBef>
                <a:spcPts val="600"/>
              </a:spcBef>
              <a:buNone/>
            </a:pPr>
            <a:r>
              <a:rPr lang="en-AU" sz="2000" b="1">
                <a:solidFill>
                  <a:schemeClr val="tx1"/>
                </a:solidFill>
                <a:latin typeface="CIDFont+F1"/>
              </a:rPr>
              <a:t>4.1.4 Period of Validity: </a:t>
            </a:r>
          </a:p>
          <a:p>
            <a:pPr marL="0" indent="0">
              <a:lnSpc>
                <a:spcPct val="100000"/>
              </a:lnSpc>
              <a:spcBef>
                <a:spcPts val="600"/>
              </a:spcBef>
              <a:buNone/>
            </a:pPr>
            <a:r>
              <a:rPr lang="en-AU" sz="2000">
                <a:solidFill>
                  <a:schemeClr val="tx1"/>
                </a:solidFill>
                <a:latin typeface="CIDFont+F1"/>
              </a:rPr>
              <a:t>Unless suspended, varied, or cancelled, the appointment of Safety Officer shall remain valid for a period of 4 years from the date of issue, or renewal providing SAFA membership and all required qualifications are maintained, current and valid. </a:t>
            </a:r>
          </a:p>
          <a:p>
            <a:pPr marL="0" indent="0">
              <a:lnSpc>
                <a:spcPct val="100000"/>
              </a:lnSpc>
              <a:spcBef>
                <a:spcPts val="600"/>
              </a:spcBef>
              <a:buNone/>
            </a:pPr>
            <a:endParaRPr lang="en-AU" sz="1900" b="0" i="0" u="none" strike="noStrike" baseline="0">
              <a:solidFill>
                <a:schemeClr val="tx1"/>
              </a:solidFill>
              <a:latin typeface="CIDFont+F2"/>
            </a:endParaRPr>
          </a:p>
          <a:p>
            <a:pPr marL="0" indent="0">
              <a:lnSpc>
                <a:spcPct val="100000"/>
              </a:lnSpc>
              <a:spcBef>
                <a:spcPts val="600"/>
              </a:spcBef>
              <a:buNone/>
            </a:pPr>
            <a:endParaRPr lang="en-AU" sz="1900">
              <a:solidFill>
                <a:schemeClr val="tx1"/>
              </a:solidFill>
              <a:latin typeface="CIDFont+F2"/>
            </a:endParaRPr>
          </a:p>
          <a:p>
            <a:pPr marL="0" indent="0">
              <a:lnSpc>
                <a:spcPct val="100000"/>
              </a:lnSpc>
              <a:spcBef>
                <a:spcPts val="600"/>
              </a:spcBef>
              <a:buNone/>
            </a:pPr>
            <a:endParaRPr lang="en-AU" sz="1900" b="0" i="0" u="none" strike="noStrike" baseline="0">
              <a:solidFill>
                <a:schemeClr val="tx1"/>
              </a:solidFill>
              <a:latin typeface="CIDFont+F2"/>
            </a:endParaRPr>
          </a:p>
          <a:p>
            <a:pPr marL="0" indent="0">
              <a:lnSpc>
                <a:spcPct val="100000"/>
              </a:lnSpc>
              <a:spcBef>
                <a:spcPts val="600"/>
              </a:spcBef>
              <a:buNone/>
            </a:pPr>
            <a:endParaRPr lang="en-AU" sz="1900">
              <a:solidFill>
                <a:schemeClr val="tx1"/>
              </a:solidFill>
              <a:latin typeface="CIDFont+F2"/>
            </a:endParaRPr>
          </a:p>
          <a:p>
            <a:pPr marL="0" indent="0">
              <a:lnSpc>
                <a:spcPct val="100000"/>
              </a:lnSpc>
              <a:spcBef>
                <a:spcPts val="600"/>
              </a:spcBef>
              <a:buNone/>
            </a:pPr>
            <a:endParaRPr lang="en-AU" sz="1900" b="0" i="0" u="none" strike="noStrike" baseline="0">
              <a:solidFill>
                <a:schemeClr val="tx1"/>
              </a:solidFill>
              <a:latin typeface="CIDFont+F2"/>
            </a:endParaRPr>
          </a:p>
          <a:p>
            <a:pPr marL="0" indent="0">
              <a:lnSpc>
                <a:spcPct val="100000"/>
              </a:lnSpc>
              <a:spcBef>
                <a:spcPts val="600"/>
              </a:spcBef>
              <a:buNone/>
            </a:pPr>
            <a:endParaRPr lang="en-AU" sz="1900">
              <a:solidFill>
                <a:schemeClr val="tx1"/>
              </a:solidFill>
              <a:latin typeface="CIDFont+F2"/>
            </a:endParaRPr>
          </a:p>
          <a:p>
            <a:pPr marL="0" indent="0">
              <a:lnSpc>
                <a:spcPct val="100000"/>
              </a:lnSpc>
              <a:spcBef>
                <a:spcPts val="600"/>
              </a:spcBef>
              <a:buNone/>
            </a:pPr>
            <a:endParaRPr lang="en-AU" sz="1900" b="0" i="0" u="none" strike="noStrike" baseline="0">
              <a:solidFill>
                <a:schemeClr val="tx1"/>
              </a:solidFill>
              <a:latin typeface="CIDFont+F2"/>
            </a:endParaRPr>
          </a:p>
          <a:p>
            <a:pPr marL="0" indent="0">
              <a:lnSpc>
                <a:spcPct val="100000"/>
              </a:lnSpc>
              <a:spcBef>
                <a:spcPts val="600"/>
              </a:spcBef>
              <a:buNone/>
            </a:pPr>
            <a:endParaRPr lang="en-AU" sz="1900">
              <a:solidFill>
                <a:schemeClr val="tx1"/>
              </a:solidFill>
              <a:latin typeface="CIDFont+F2"/>
            </a:endParaRPr>
          </a:p>
          <a:p>
            <a:pPr marL="0" indent="0">
              <a:lnSpc>
                <a:spcPct val="100000"/>
              </a:lnSpc>
              <a:spcBef>
                <a:spcPts val="600"/>
              </a:spcBef>
              <a:buNone/>
            </a:pPr>
            <a:endParaRPr lang="en-AU" sz="1900" b="0" i="0" u="none" strike="noStrike" baseline="0" dirty="0">
              <a:solidFill>
                <a:schemeClr val="tx1"/>
              </a:solidFill>
              <a:latin typeface="CIDFont+F2"/>
            </a:endParaRPr>
          </a:p>
        </p:txBody>
      </p:sp>
    </p:spTree>
    <p:extLst>
      <p:ext uri="{BB962C8B-B14F-4D97-AF65-F5344CB8AC3E}">
        <p14:creationId xmlns:p14="http://schemas.microsoft.com/office/powerpoint/2010/main" val="251569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Launching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321793"/>
            <a:ext cx="53418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Is this a good launch?  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220718" y="2211385"/>
            <a:ext cx="5255173" cy="4524315"/>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Pilot is trying very hard to look cool and in control, but is in the danger zone:</a:t>
            </a:r>
          </a:p>
          <a:p>
            <a:pPr marL="285750" indent="-285750">
              <a:buFont typeface="Arial" panose="020B0604020202020204" pitchFamily="34" charset="0"/>
              <a:buChar char="•"/>
            </a:pPr>
            <a:r>
              <a:rPr lang="en-AU" dirty="0">
                <a:solidFill>
                  <a:srgbClr val="FFFF00"/>
                </a:solidFill>
              </a:rPr>
              <a:t>Too far back for the conditions: It’s strong and cross (big mistake). Pilot depends on luck at this stage (could be dragged or lifted and blown back).</a:t>
            </a:r>
          </a:p>
          <a:p>
            <a:pPr marL="285750" indent="-285750">
              <a:buFont typeface="Arial" panose="020B0604020202020204" pitchFamily="34" charset="0"/>
              <a:buChar char="•"/>
            </a:pPr>
            <a:r>
              <a:rPr lang="en-AU" dirty="0">
                <a:solidFill>
                  <a:srgbClr val="FFFF00"/>
                </a:solidFill>
              </a:rPr>
              <a:t>Pilot repeatedly puts glider into the power zone and gets lifted a few times and still does not abort.</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Ask pilot to abort, bunch up the glider and move to the front of the launch. Make sure they understand why it’s no good launching so far from the back in these conditions.</a:t>
            </a:r>
          </a:p>
          <a:p>
            <a:pPr marL="285750" indent="-285750">
              <a:buFont typeface="Arial" panose="020B0604020202020204" pitchFamily="34" charset="0"/>
              <a:buChar char="•"/>
            </a:pPr>
            <a:r>
              <a:rPr lang="en-AU" dirty="0">
                <a:solidFill>
                  <a:srgbClr val="FFFF00"/>
                </a:solidFill>
              </a:rPr>
              <a:t>Feel free to mention that </a:t>
            </a:r>
            <a:r>
              <a:rPr lang="en-AU">
                <a:solidFill>
                  <a:srgbClr val="FFFF00"/>
                </a:solidFill>
              </a:rPr>
              <a:t>this does not look cool </a:t>
            </a:r>
            <a:r>
              <a:rPr lang="en-AU" dirty="0">
                <a:solidFill>
                  <a:srgbClr val="FFFF00"/>
                </a:solidFill>
              </a:rPr>
              <a:t>at all. ;-)</a:t>
            </a:r>
          </a:p>
        </p:txBody>
      </p:sp>
      <p:pic>
        <p:nvPicPr>
          <p:cNvPr id="6" name="clueless launch 1">
            <a:hlinkClick r:id="" action="ppaction://media"/>
            <a:extLst>
              <a:ext uri="{FF2B5EF4-FFF2-40B4-BE49-F238E27FC236}">
                <a16:creationId xmlns:a16="http://schemas.microsoft.com/office/drawing/2014/main" id="{E5A6AD82-3C40-1B07-C995-1B4000640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88724" y="1113514"/>
            <a:ext cx="3213538" cy="5712956"/>
          </a:xfrm>
          <a:prstGeom prst="rect">
            <a:avLst/>
          </a:prstGeom>
        </p:spPr>
      </p:pic>
    </p:spTree>
    <p:extLst>
      <p:ext uri="{BB962C8B-B14F-4D97-AF65-F5344CB8AC3E}">
        <p14:creationId xmlns:p14="http://schemas.microsoft.com/office/powerpoint/2010/main" val="37851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2635469"/>
            <a:ext cx="8001000" cy="877614"/>
          </a:xfrm>
        </p:spPr>
        <p:txBody>
          <a:bodyPr/>
          <a:lstStyle/>
          <a:p>
            <a:pPr algn="ctr"/>
            <a:r>
              <a:rPr lang="en-AU" dirty="0"/>
              <a:t>Supervising Flights</a:t>
            </a:r>
          </a:p>
        </p:txBody>
      </p:sp>
    </p:spTree>
    <p:extLst>
      <p:ext uri="{BB962C8B-B14F-4D97-AF65-F5344CB8AC3E}">
        <p14:creationId xmlns:p14="http://schemas.microsoft.com/office/powerpoint/2010/main" val="295381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Supervising Flying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08261" y="1240223"/>
            <a:ext cx="832747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SO’s can fly when supervising PG2’s</a:t>
            </a:r>
            <a:r>
              <a:rPr lang="en-US" altLang="en-US" sz="1800">
                <a:solidFill>
                  <a:schemeClr val="tx1"/>
                </a:solidFill>
                <a:latin typeface="Arial" panose="020B0604020202020204" pitchFamily="34" charset="0"/>
              </a:rPr>
              <a:t>. SO </a:t>
            </a:r>
            <a:r>
              <a:rPr lang="en-US" altLang="en-US" sz="1800" dirty="0">
                <a:solidFill>
                  <a:schemeClr val="tx1"/>
                </a:solidFill>
                <a:latin typeface="Arial" panose="020B0604020202020204" pitchFamily="34" charset="0"/>
              </a:rPr>
              <a:t>should stay in line of sight with pilot and have good radio </a:t>
            </a:r>
            <a:r>
              <a:rPr lang="en-US" altLang="en-US" sz="1800">
                <a:solidFill>
                  <a:schemeClr val="tx1"/>
                </a:solidFill>
                <a:latin typeface="Arial" panose="020B0604020202020204" pitchFamily="34" charset="0"/>
              </a:rPr>
              <a:t>comms.</a:t>
            </a:r>
          </a:p>
          <a:p>
            <a:pPr defTabSz="914400" eaLnBrk="0" fontAlgn="base" hangingPunct="0">
              <a:lnSpc>
                <a:spcPct val="100000"/>
              </a:lnSpc>
              <a:spcBef>
                <a:spcPct val="0"/>
              </a:spcBef>
              <a:spcAft>
                <a:spcPct val="0"/>
              </a:spcAft>
            </a:pPr>
            <a:endParaRPr lang="en-US" altLang="en-US" sz="180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If you as SO want to fly away, make sure another SO or Duty Pilot (PG4 or above) can take over before you leave.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b="1" dirty="0">
                <a:solidFill>
                  <a:schemeClr val="tx1"/>
                </a:solidFill>
                <a:latin typeface="Arial" panose="020B0604020202020204" pitchFamily="34" charset="0"/>
              </a:rPr>
              <a:t>Things we can advise on: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Avoid flying into dangerous areas </a:t>
            </a:r>
            <a:r>
              <a:rPr lang="en-US" altLang="en-US" sz="1800" dirty="0">
                <a:solidFill>
                  <a:schemeClr val="tx1"/>
                </a:solidFill>
                <a:latin typeface="Arial" panose="020B0604020202020204" pitchFamily="34" charset="0"/>
              </a:rPr>
              <a:t>(rotor, or too </a:t>
            </a:r>
            <a:r>
              <a:rPr lang="en-US" altLang="en-US" sz="1800">
                <a:solidFill>
                  <a:schemeClr val="tx1"/>
                </a:solidFill>
                <a:latin typeface="Arial" panose="020B0604020202020204" pitchFamily="34" charset="0"/>
              </a:rPr>
              <a:t>far back when it’s strong)</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Flying in </a:t>
            </a:r>
            <a:r>
              <a:rPr lang="en-US" altLang="en-US" sz="1800" dirty="0">
                <a:solidFill>
                  <a:schemeClr val="tx1"/>
                </a:solidFill>
                <a:latin typeface="Arial" panose="020B0604020202020204" pitchFamily="34" charset="0"/>
              </a:rPr>
              <a:t>a hazardous manner: They may need reminders of the rules of the air (e.g., how to avoid collisions when approaching other people head-on or when joining a </a:t>
            </a:r>
            <a:r>
              <a:rPr lang="en-US" altLang="en-US" sz="1800">
                <a:solidFill>
                  <a:schemeClr val="tx1"/>
                </a:solidFill>
                <a:latin typeface="Arial" panose="020B0604020202020204" pitchFamily="34" charset="0"/>
              </a:rPr>
              <a:t>thermal).</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Advise them of other pilots nearby (e.g., when they are boxing other people </a:t>
            </a:r>
            <a:r>
              <a:rPr lang="en-US" altLang="en-US" sz="1800">
                <a:solidFill>
                  <a:schemeClr val="tx1"/>
                </a:solidFill>
                <a:latin typeface="Arial" panose="020B0604020202020204" pitchFamily="34" charset="0"/>
              </a:rPr>
              <a:t>in), air </a:t>
            </a:r>
            <a:r>
              <a:rPr lang="en-US" altLang="en-US" sz="1800" dirty="0">
                <a:solidFill>
                  <a:schemeClr val="tx1"/>
                </a:solidFill>
                <a:latin typeface="Arial" panose="020B0604020202020204" pitchFamily="34" charset="0"/>
              </a:rPr>
              <a:t>traffic nearby (e.g., </a:t>
            </a:r>
            <a:r>
              <a:rPr lang="en-US" altLang="en-US" sz="1800">
                <a:solidFill>
                  <a:schemeClr val="tx1"/>
                </a:solidFill>
                <a:latin typeface="Arial" panose="020B0604020202020204" pitchFamily="34" charset="0"/>
              </a:rPr>
              <a:t>choppers), and airspace</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How to deal with equipment problems (e.g., stick in the lines: always turn into the direction of the stick, don’ t use speed-bar)</a:t>
            </a:r>
          </a:p>
        </p:txBody>
      </p:sp>
    </p:spTree>
    <p:extLst>
      <p:ext uri="{BB962C8B-B14F-4D97-AF65-F5344CB8AC3E}">
        <p14:creationId xmlns:p14="http://schemas.microsoft.com/office/powerpoint/2010/main" val="3458119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Limitations in Supervising Flying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08261" y="1517223"/>
            <a:ext cx="832747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Note that there is a </a:t>
            </a:r>
            <a:r>
              <a:rPr lang="en-US" altLang="en-US" sz="1800" b="1" dirty="0">
                <a:solidFill>
                  <a:schemeClr val="tx1"/>
                </a:solidFill>
                <a:latin typeface="Arial" panose="020B0604020202020204" pitchFamily="34" charset="0"/>
              </a:rPr>
              <a:t>visual illusion</a:t>
            </a:r>
            <a:r>
              <a:rPr lang="en-US" altLang="en-US" sz="1800" dirty="0">
                <a:solidFill>
                  <a:schemeClr val="tx1"/>
                </a:solidFill>
                <a:latin typeface="Arial" panose="020B0604020202020204" pitchFamily="34" charset="0"/>
              </a:rPr>
              <a:t>: Other PG’s always look further away than they are. It often seems like PG2 is too far from LZ or too far behind the ridge, when in fact they are directly above these landmarks.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We can only judge their position clearly when we are directly above or below, or when we see the shadow on the ground (and compute position relative to sun).</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 Be careful with your suggestions. Make </a:t>
            </a:r>
            <a:r>
              <a:rPr lang="en-US" altLang="en-US" sz="1800">
                <a:solidFill>
                  <a:schemeClr val="tx1"/>
                </a:solidFill>
                <a:latin typeface="Arial" panose="020B0604020202020204" pitchFamily="34" charset="0"/>
                <a:sym typeface="Wingdings" panose="05000000000000000000" pitchFamily="2" charset="2"/>
              </a:rPr>
              <a:t>sure pilots understand when we are </a:t>
            </a:r>
            <a:r>
              <a:rPr lang="en-US" altLang="en-US" sz="1800" dirty="0">
                <a:solidFill>
                  <a:schemeClr val="tx1"/>
                </a:solidFill>
                <a:latin typeface="Arial" panose="020B0604020202020204" pitchFamily="34" charset="0"/>
                <a:sym typeface="Wingdings" panose="05000000000000000000" pitchFamily="2" charset="2"/>
              </a:rPr>
              <a:t>making assumptions.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Example of bad call: “You are too far behind the ridge. Come forward.”</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Example of a good call: “It seems to me that you may be too far behind the ridge</a:t>
            </a:r>
            <a:r>
              <a:rPr lang="en-US" altLang="en-US" sz="1800">
                <a:solidFill>
                  <a:schemeClr val="tx1"/>
                </a:solidFill>
                <a:latin typeface="Arial" panose="020B0604020202020204" pitchFamily="34" charset="0"/>
                <a:sym typeface="Wingdings" panose="05000000000000000000" pitchFamily="2" charset="2"/>
              </a:rPr>
              <a:t>. Maybe check </a:t>
            </a:r>
            <a:r>
              <a:rPr lang="en-US" altLang="en-US" sz="1800" dirty="0">
                <a:solidFill>
                  <a:schemeClr val="tx1"/>
                </a:solidFill>
                <a:latin typeface="Arial" panose="020B0604020202020204" pitchFamily="34" charset="0"/>
                <a:sym typeface="Wingdings" panose="05000000000000000000" pitchFamily="2" charset="2"/>
              </a:rPr>
              <a:t>whether you can make it back.”</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p:txBody>
      </p:sp>
      <p:sp>
        <p:nvSpPr>
          <p:cNvPr id="4" name="Oval 3">
            <a:extLst>
              <a:ext uri="{FF2B5EF4-FFF2-40B4-BE49-F238E27FC236}">
                <a16:creationId xmlns:a16="http://schemas.microsoft.com/office/drawing/2014/main" id="{04D88157-5B80-EA0B-F894-73F57568D6BD}"/>
              </a:ext>
            </a:extLst>
          </p:cNvPr>
          <p:cNvSpPr/>
          <p:nvPr/>
        </p:nvSpPr>
        <p:spPr>
          <a:xfrm>
            <a:off x="2161977" y="1367705"/>
            <a:ext cx="5423337" cy="186744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Never try to take responsibility for the pilot’s actions. Make sure </a:t>
            </a:r>
            <a:r>
              <a:rPr lang="en-AU" sz="2000" b="1" dirty="0"/>
              <a:t>they</a:t>
            </a:r>
            <a:r>
              <a:rPr lang="en-AU" sz="2000" dirty="0"/>
              <a:t> make the decisions.</a:t>
            </a:r>
          </a:p>
          <a:p>
            <a:pPr algn="ctr"/>
            <a:r>
              <a:rPr lang="en-AU" sz="2000" dirty="0"/>
              <a:t>We want them to grow!</a:t>
            </a:r>
          </a:p>
        </p:txBody>
      </p:sp>
    </p:spTree>
    <p:extLst>
      <p:ext uri="{BB962C8B-B14F-4D97-AF65-F5344CB8AC3E}">
        <p14:creationId xmlns:p14="http://schemas.microsoft.com/office/powerpoint/2010/main" val="9407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Flight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571500" y="2469931"/>
            <a:ext cx="6470431" cy="369332"/>
          </a:xfrm>
          <a:prstGeom prst="rect">
            <a:avLst/>
          </a:prstGeom>
          <a:noFill/>
        </p:spPr>
        <p:txBody>
          <a:bodyPr wrap="square" rtlCol="0">
            <a:spAutoFit/>
          </a:bodyPr>
          <a:lstStyle/>
          <a:p>
            <a:r>
              <a:rPr lang="en-AU" dirty="0"/>
              <a:t>Launch #1</a:t>
            </a:r>
          </a:p>
        </p:txBody>
      </p:sp>
      <p:pic>
        <p:nvPicPr>
          <p:cNvPr id="6" name="clueless_Flying 1">
            <a:hlinkClick r:id="" action="ppaction://media"/>
            <a:extLst>
              <a:ext uri="{FF2B5EF4-FFF2-40B4-BE49-F238E27FC236}">
                <a16:creationId xmlns:a16="http://schemas.microsoft.com/office/drawing/2014/main" id="{EB03D8F0-CB70-0923-442C-3997F25AB9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7910" y="1829624"/>
            <a:ext cx="2814145" cy="5002924"/>
          </a:xfrm>
          <a:prstGeom prst="rect">
            <a:avLst/>
          </a:prstGeom>
        </p:spPr>
      </p:pic>
    </p:spTree>
    <p:extLst>
      <p:ext uri="{BB962C8B-B14F-4D97-AF65-F5344CB8AC3E}">
        <p14:creationId xmlns:p14="http://schemas.microsoft.com/office/powerpoint/2010/main" val="2782212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Flight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pic>
        <p:nvPicPr>
          <p:cNvPr id="6" name="clueless_Flying 1">
            <a:hlinkClick r:id="" action="ppaction://media"/>
            <a:extLst>
              <a:ext uri="{FF2B5EF4-FFF2-40B4-BE49-F238E27FC236}">
                <a16:creationId xmlns:a16="http://schemas.microsoft.com/office/drawing/2014/main" id="{EB03D8F0-CB70-0923-442C-3997F25AB9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9855" y="1829624"/>
            <a:ext cx="2814145" cy="5002924"/>
          </a:xfrm>
          <a:prstGeom prst="rect">
            <a:avLst/>
          </a:prstGeom>
        </p:spPr>
      </p:pic>
      <p:sp>
        <p:nvSpPr>
          <p:cNvPr id="4" name="TextBox 3">
            <a:extLst>
              <a:ext uri="{FF2B5EF4-FFF2-40B4-BE49-F238E27FC236}">
                <a16:creationId xmlns:a16="http://schemas.microsoft.com/office/drawing/2014/main" id="{119C5423-BF0C-BCFC-5362-26C36F0EFA07}"/>
              </a:ext>
            </a:extLst>
          </p:cNvPr>
          <p:cNvSpPr txBox="1"/>
          <p:nvPr/>
        </p:nvSpPr>
        <p:spPr>
          <a:xfrm>
            <a:off x="265385" y="2174506"/>
            <a:ext cx="5938346" cy="4247317"/>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Pilot is applying deep brakes for a prolonged time. </a:t>
            </a:r>
          </a:p>
          <a:p>
            <a:pPr marL="285750" indent="-285750">
              <a:buFont typeface="Arial" panose="020B0604020202020204" pitchFamily="34" charset="0"/>
              <a:buChar char="•"/>
            </a:pPr>
            <a:r>
              <a:rPr lang="en-AU" dirty="0">
                <a:solidFill>
                  <a:srgbClr val="FFFF00"/>
                </a:solidFill>
                <a:sym typeface="Wingdings" panose="05000000000000000000" pitchFamily="2" charset="2"/>
              </a:rPr>
              <a:t>Pilot slides side-ways behind the top of the hill instead of piloting in front of the hill or out.</a:t>
            </a:r>
          </a:p>
          <a:p>
            <a:pPr marL="285750" indent="-285750">
              <a:buFont typeface="Arial" panose="020B0604020202020204" pitchFamily="34" charset="0"/>
              <a:buChar char="•"/>
            </a:pPr>
            <a:endParaRPr lang="en-AU" dirty="0">
              <a:solidFill>
                <a:srgbClr val="FFFF00"/>
              </a:solidFill>
              <a:sym typeface="Wingdings" panose="05000000000000000000" pitchFamily="2" charset="2"/>
            </a:endParaRPr>
          </a:p>
          <a:p>
            <a:pPr marL="285750" indent="-285750">
              <a:buFont typeface="Arial" panose="020B0604020202020204" pitchFamily="34" charset="0"/>
              <a:buChar char="•"/>
            </a:pPr>
            <a:r>
              <a:rPr lang="en-AU" dirty="0">
                <a:solidFill>
                  <a:srgbClr val="FFFF00"/>
                </a:solidFill>
                <a:sym typeface="Wingdings" panose="05000000000000000000" pitchFamily="2" charset="2"/>
              </a:rPr>
              <a:t>Suggest to pilot to ease off the brakes and get in front of the hill. Explain that there is often sink behind the top and that obstacles and trees can produce turbulence (rotor).</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If there is a pilot in a tree: Advise them to hold still and NOT  to climb out. Pilot should wait for rescue unless we are 100% confident that they can climb out themselves without injuring themselves.</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Talk to pilot about incident reports.</a:t>
            </a:r>
          </a:p>
        </p:txBody>
      </p:sp>
    </p:spTree>
    <p:extLst>
      <p:ext uri="{BB962C8B-B14F-4D97-AF65-F5344CB8AC3E}">
        <p14:creationId xmlns:p14="http://schemas.microsoft.com/office/powerpoint/2010/main" val="30299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Flight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pic>
        <p:nvPicPr>
          <p:cNvPr id="8" name="flying 3">
            <a:hlinkClick r:id="" action="ppaction://media"/>
            <a:extLst>
              <a:ext uri="{FF2B5EF4-FFF2-40B4-BE49-F238E27FC236}">
                <a16:creationId xmlns:a16="http://schemas.microsoft.com/office/drawing/2014/main" id="{B2F7D0E4-DB4E-9F4F-ED59-3A04F4F2D8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92614" y="2049693"/>
            <a:ext cx="2286000" cy="4064000"/>
          </a:xfrm>
          <a:prstGeom prst="rect">
            <a:avLst/>
          </a:prstGeom>
        </p:spPr>
      </p:pic>
    </p:spTree>
    <p:extLst>
      <p:ext uri="{BB962C8B-B14F-4D97-AF65-F5344CB8AC3E}">
        <p14:creationId xmlns:p14="http://schemas.microsoft.com/office/powerpoint/2010/main" val="22204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Flight</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FDAD61DE-FE4D-30CA-39C7-4BBD33F55872}"/>
              </a:ext>
            </a:extLst>
          </p:cNvPr>
          <p:cNvSpPr txBox="1"/>
          <p:nvPr/>
        </p:nvSpPr>
        <p:spPr>
          <a:xfrm>
            <a:off x="254878" y="2028673"/>
            <a:ext cx="8317622" cy="4247317"/>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Pilot does not keep hands on the brakes, suffers asymmetric collapse. Glider </a:t>
            </a:r>
            <a:r>
              <a:rPr lang="en-AU" dirty="0" err="1">
                <a:solidFill>
                  <a:srgbClr val="FFFF00"/>
                </a:solidFill>
              </a:rPr>
              <a:t>cravattes</a:t>
            </a:r>
            <a:r>
              <a:rPr lang="en-AU" dirty="0">
                <a:solidFill>
                  <a:srgbClr val="FFFF00"/>
                </a:solidFill>
              </a:rPr>
              <a:t> during reinflation and dives, then goes into a spiral. Instead of getting glider out of the spiral, pilot tries to clear the </a:t>
            </a:r>
            <a:r>
              <a:rPr lang="en-AU" dirty="0" err="1">
                <a:solidFill>
                  <a:srgbClr val="FFFF00"/>
                </a:solidFill>
              </a:rPr>
              <a:t>cravatte</a:t>
            </a:r>
            <a:r>
              <a:rPr lang="en-AU" dirty="0">
                <a:solidFill>
                  <a:srgbClr val="FFFF00"/>
                </a:solidFill>
              </a:rPr>
              <a:t> first. Pilot eventually applies full brakes and gets glider out of spiral, and then clears </a:t>
            </a:r>
            <a:r>
              <a:rPr lang="en-AU" dirty="0" err="1">
                <a:solidFill>
                  <a:srgbClr val="FFFF00"/>
                </a:solidFill>
              </a:rPr>
              <a:t>cravatte</a:t>
            </a:r>
            <a:r>
              <a:rPr lang="en-AU" dirty="0">
                <a:solidFill>
                  <a:srgbClr val="FFFF00"/>
                </a:solidFill>
              </a:rPr>
              <a:t>.</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Danger that pilot may pass out and impact the ground with a fatal speed.</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When it happens to you and you know you can take the G’s from a normal spiral: Try to get glider out of spiral FIRST, then try to clear </a:t>
            </a:r>
            <a:r>
              <a:rPr lang="en-AU" dirty="0" err="1">
                <a:solidFill>
                  <a:srgbClr val="FFFF00"/>
                </a:solidFill>
              </a:rPr>
              <a:t>cravatte</a:t>
            </a:r>
            <a:r>
              <a:rPr lang="en-AU" dirty="0">
                <a:solidFill>
                  <a:srgbClr val="FFFF00"/>
                </a:solidFill>
              </a:rPr>
              <a:t>.</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As SO: Best advice is probably to throw the reserve IMMEDIATELY.</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Talk to pilot later about incident reports and </a:t>
            </a:r>
            <a:r>
              <a:rPr lang="en-AU" dirty="0" err="1">
                <a:solidFill>
                  <a:srgbClr val="FFFF00"/>
                </a:solidFill>
              </a:rPr>
              <a:t>Krakenings</a:t>
            </a:r>
            <a:r>
              <a:rPr lang="en-AU" dirty="0">
                <a:solidFill>
                  <a:srgbClr val="FFFF00"/>
                </a:solidFill>
              </a:rPr>
              <a:t> after successful reserve throws. ;-)</a:t>
            </a:r>
          </a:p>
        </p:txBody>
      </p:sp>
    </p:spTree>
    <p:extLst>
      <p:ext uri="{BB962C8B-B14F-4D97-AF65-F5344CB8AC3E}">
        <p14:creationId xmlns:p14="http://schemas.microsoft.com/office/powerpoint/2010/main" val="1091950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2635469"/>
            <a:ext cx="8001000" cy="877614"/>
          </a:xfrm>
        </p:spPr>
        <p:txBody>
          <a:bodyPr/>
          <a:lstStyle/>
          <a:p>
            <a:pPr algn="ctr"/>
            <a:r>
              <a:rPr lang="en-AU" dirty="0"/>
              <a:t>Supervising Landings</a:t>
            </a:r>
          </a:p>
        </p:txBody>
      </p:sp>
    </p:spTree>
    <p:extLst>
      <p:ext uri="{BB962C8B-B14F-4D97-AF65-F5344CB8AC3E}">
        <p14:creationId xmlns:p14="http://schemas.microsoft.com/office/powerpoint/2010/main" val="562943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Supervising Landings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08261" y="1259386"/>
            <a:ext cx="832747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Only easy when you are standing in the LZ. In flight, the visual illusion applies, so we often </a:t>
            </a:r>
            <a:r>
              <a:rPr lang="en-US" altLang="en-US" sz="1800">
                <a:solidFill>
                  <a:schemeClr val="tx1"/>
                </a:solidFill>
                <a:latin typeface="Arial" panose="020B0604020202020204" pitchFamily="34" charset="0"/>
              </a:rPr>
              <a:t>cannot determine where </a:t>
            </a:r>
            <a:r>
              <a:rPr lang="en-US" altLang="en-US" sz="1800" dirty="0">
                <a:solidFill>
                  <a:schemeClr val="tx1"/>
                </a:solidFill>
                <a:latin typeface="Arial" panose="020B0604020202020204" pitchFamily="34" charset="0"/>
              </a:rPr>
              <a:t>they are, or supervise their landings.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It’s fine if we cannot provide any guidance – they are certified pilots.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What we </a:t>
            </a:r>
            <a:r>
              <a:rPr lang="en-US" altLang="en-US" sz="1800" i="1" dirty="0">
                <a:solidFill>
                  <a:schemeClr val="tx1"/>
                </a:solidFill>
                <a:latin typeface="Arial" panose="020B0604020202020204" pitchFamily="34" charset="0"/>
                <a:sym typeface="Wingdings" panose="05000000000000000000" pitchFamily="2" charset="2"/>
              </a:rPr>
              <a:t>can </a:t>
            </a:r>
            <a:r>
              <a:rPr lang="en-US" altLang="en-US" sz="1800" dirty="0">
                <a:solidFill>
                  <a:schemeClr val="tx1"/>
                </a:solidFill>
                <a:latin typeface="Arial" panose="020B0604020202020204" pitchFamily="34" charset="0"/>
                <a:sym typeface="Wingdings" panose="05000000000000000000" pitchFamily="2" charset="2"/>
              </a:rPr>
              <a:t>do:</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Observe trailing edge and position of hands / brakes: Most serious mistake in landing is to stall glider  serious injuries. Stalling glider is especially likely when there is no wind / tailwind and/or pilot is overshooting / facing obstacles.</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 Best advice to prevent or manage stall: Let the glider fly; get out of harness.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When pilot is going to impact hard on their bum: Suggest to turn to the side.</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If confident about the position of the pilot, we can try to help them make corrections to their landing approach.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We can manage possible conflicts between gliders.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sym typeface="Wingdings" panose="05000000000000000000" pitchFamily="2" charset="2"/>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sym typeface="Wingdings" panose="05000000000000000000" pitchFamily="2" charset="2"/>
              </a:rPr>
              <a:t>We can offer feedback during debriefing.</a:t>
            </a:r>
          </a:p>
        </p:txBody>
      </p:sp>
    </p:spTree>
    <p:extLst>
      <p:ext uri="{BB962C8B-B14F-4D97-AF65-F5344CB8AC3E}">
        <p14:creationId xmlns:p14="http://schemas.microsoft.com/office/powerpoint/2010/main" val="258957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73118"/>
            <a:ext cx="8001000" cy="877614"/>
          </a:xfrm>
        </p:spPr>
        <p:txBody>
          <a:bodyPr/>
          <a:lstStyle/>
          <a:p>
            <a:pPr algn="ctr"/>
            <a:r>
              <a:rPr lang="en-AU"/>
              <a:t>Plain Language: A </a:t>
            </a:r>
            <a:r>
              <a:rPr lang="en-AU" dirty="0"/>
              <a:t>Safety Officer is….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217334"/>
            <a:ext cx="822565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Experienced pilot (rated PG4 or above) who promotes safety at a set of </a:t>
            </a:r>
            <a:r>
              <a:rPr lang="en-US" altLang="en-US" sz="1800" dirty="0">
                <a:solidFill>
                  <a:schemeClr val="tx1"/>
                </a:solidFill>
                <a:latin typeface="Arial" panose="020B0604020202020204" pitchFamily="34" charset="0"/>
              </a:rPr>
              <a:t>local flying sites; amongst other thing via the following:</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Ensures that flights are in accordance with safety regulations and protocols.</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Conducts site briefings for new pilots.</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Supervises flying activities, particularly for lower-rated pilots or those requiring additional oversight.</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Monitors flying operations and weather, etc. to identify potential hazards.</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Conducts site appraisals and advises pilots and club officials on hazards.</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a:ln>
                  <a:noFill/>
                </a:ln>
                <a:solidFill>
                  <a:schemeClr val="tx1"/>
                </a:solidFill>
                <a:effectLst/>
                <a:latin typeface="Arial" panose="020B0604020202020204" pitchFamily="34" charset="0"/>
              </a:rPr>
              <a:t>Advises on </a:t>
            </a:r>
            <a:r>
              <a:rPr kumimoji="0" lang="en-US" altLang="en-US" sz="1800" b="0" i="0" u="none" strike="noStrike" cap="none" normalizeH="0" baseline="0" dirty="0">
                <a:ln>
                  <a:noFill/>
                </a:ln>
                <a:solidFill>
                  <a:schemeClr val="tx1"/>
                </a:solidFill>
                <a:effectLst/>
                <a:latin typeface="Arial" panose="020B0604020202020204" pitchFamily="34" charset="0"/>
              </a:rPr>
              <a:t>reporting accidents and incidents or reports them.</a:t>
            </a: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Provides feedback about risky </a:t>
            </a:r>
            <a:r>
              <a:rPr kumimoji="0" lang="en-US" altLang="en-US" sz="1800" b="0" i="0" u="none" strike="noStrike" cap="none" normalizeH="0" baseline="0">
                <a:ln>
                  <a:noFill/>
                </a:ln>
                <a:solidFill>
                  <a:schemeClr val="tx1"/>
                </a:solidFill>
                <a:effectLst/>
                <a:latin typeface="Arial" panose="020B0604020202020204" pitchFamily="34" charset="0"/>
              </a:rPr>
              <a:t>flight operations and, if appropriate, informs club officials and SSO.</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2653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Landings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sp>
        <p:nvSpPr>
          <p:cNvPr id="3" name="TextBox 2">
            <a:extLst>
              <a:ext uri="{FF2B5EF4-FFF2-40B4-BE49-F238E27FC236}">
                <a16:creationId xmlns:a16="http://schemas.microsoft.com/office/drawing/2014/main" id="{0A9B18C5-118A-0DA1-517D-ED8BD2C77F84}"/>
              </a:ext>
            </a:extLst>
          </p:cNvPr>
          <p:cNvSpPr txBox="1"/>
          <p:nvPr/>
        </p:nvSpPr>
        <p:spPr>
          <a:xfrm>
            <a:off x="571500" y="2469931"/>
            <a:ext cx="6470431" cy="369332"/>
          </a:xfrm>
          <a:prstGeom prst="rect">
            <a:avLst/>
          </a:prstGeom>
          <a:noFill/>
        </p:spPr>
        <p:txBody>
          <a:bodyPr wrap="square" rtlCol="0">
            <a:spAutoFit/>
          </a:bodyPr>
          <a:lstStyle/>
          <a:p>
            <a:r>
              <a:rPr lang="en-AU" dirty="0">
                <a:hlinkClick r:id="rId4" action="ppaction://hlinkfile"/>
              </a:rPr>
              <a:t>Landing No. 1</a:t>
            </a:r>
            <a:endParaRPr lang="en-AU" dirty="0"/>
          </a:p>
        </p:txBody>
      </p:sp>
      <p:pic>
        <p:nvPicPr>
          <p:cNvPr id="6" name="crash_landing 1">
            <a:hlinkClick r:id="" action="ppaction://media"/>
            <a:extLst>
              <a:ext uri="{FF2B5EF4-FFF2-40B4-BE49-F238E27FC236}">
                <a16:creationId xmlns:a16="http://schemas.microsoft.com/office/drawing/2014/main" id="{6D9A3B42-B32F-BC22-446A-5A457D318A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90290" y="2262936"/>
            <a:ext cx="2603938" cy="4629223"/>
          </a:xfrm>
          <a:prstGeom prst="rect">
            <a:avLst/>
          </a:prstGeom>
        </p:spPr>
      </p:pic>
    </p:spTree>
    <p:extLst>
      <p:ext uri="{BB962C8B-B14F-4D97-AF65-F5344CB8AC3E}">
        <p14:creationId xmlns:p14="http://schemas.microsoft.com/office/powerpoint/2010/main" val="23191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Practice: Mistakes in Landings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46841" y="1460292"/>
            <a:ext cx="8225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What went wrong here? And how could it have been prevented?</a:t>
            </a:r>
          </a:p>
        </p:txBody>
      </p:sp>
      <p:pic>
        <p:nvPicPr>
          <p:cNvPr id="6" name="crash_landing 1">
            <a:hlinkClick r:id="" action="ppaction://media"/>
            <a:extLst>
              <a:ext uri="{FF2B5EF4-FFF2-40B4-BE49-F238E27FC236}">
                <a16:creationId xmlns:a16="http://schemas.microsoft.com/office/drawing/2014/main" id="{6D9A3B42-B32F-BC22-446A-5A457D318A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0290" y="2262936"/>
            <a:ext cx="2603938" cy="4629223"/>
          </a:xfrm>
          <a:prstGeom prst="rect">
            <a:avLst/>
          </a:prstGeom>
        </p:spPr>
      </p:pic>
      <p:sp>
        <p:nvSpPr>
          <p:cNvPr id="4" name="TextBox 3">
            <a:extLst>
              <a:ext uri="{FF2B5EF4-FFF2-40B4-BE49-F238E27FC236}">
                <a16:creationId xmlns:a16="http://schemas.microsoft.com/office/drawing/2014/main" id="{1EABE3A7-4946-6E69-ECA2-FBC0B2BAC94D}"/>
              </a:ext>
            </a:extLst>
          </p:cNvPr>
          <p:cNvSpPr txBox="1"/>
          <p:nvPr/>
        </p:nvSpPr>
        <p:spPr>
          <a:xfrm>
            <a:off x="262758" y="2262936"/>
            <a:ext cx="5938346" cy="4247317"/>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FFFF00"/>
                </a:solidFill>
              </a:rPr>
              <a:t>Pilot is applying deep brakes and stalling the glider</a:t>
            </a:r>
          </a:p>
          <a:p>
            <a:pPr marL="285750" indent="-285750">
              <a:buFont typeface="Arial" panose="020B0604020202020204" pitchFamily="34" charset="0"/>
              <a:buChar char="•"/>
            </a:pPr>
            <a:r>
              <a:rPr lang="en-AU" dirty="0">
                <a:solidFill>
                  <a:srgbClr val="FFFF00"/>
                </a:solidFill>
              </a:rPr>
              <a:t>Asymmetric </a:t>
            </a:r>
            <a:r>
              <a:rPr lang="en-AU" dirty="0">
                <a:solidFill>
                  <a:srgbClr val="FFFF00"/>
                </a:solidFill>
                <a:sym typeface="Wingdings" panose="05000000000000000000" pitchFamily="2" charset="2"/>
              </a:rPr>
              <a:t> gliders goes into a spin, where one half of the wing is stalled and turns negatively. </a:t>
            </a:r>
          </a:p>
          <a:p>
            <a:pPr marL="285750" indent="-285750">
              <a:buFont typeface="Arial" panose="020B0604020202020204" pitchFamily="34" charset="0"/>
              <a:buChar char="•"/>
            </a:pPr>
            <a:endParaRPr lang="en-AU" dirty="0">
              <a:solidFill>
                <a:srgbClr val="FFFF00"/>
              </a:solidFill>
              <a:sym typeface="Wingdings" panose="05000000000000000000" pitchFamily="2" charset="2"/>
            </a:endParaRPr>
          </a:p>
          <a:p>
            <a:pPr marL="285750" indent="-285750">
              <a:buFont typeface="Arial" panose="020B0604020202020204" pitchFamily="34" charset="0"/>
              <a:buChar char="•"/>
            </a:pPr>
            <a:r>
              <a:rPr lang="en-AU" dirty="0">
                <a:solidFill>
                  <a:srgbClr val="FFFF00"/>
                </a:solidFill>
                <a:sym typeface="Wingdings" panose="05000000000000000000" pitchFamily="2" charset="2"/>
              </a:rPr>
              <a:t>To get out of stall, pilot would need to put hands up.</a:t>
            </a:r>
          </a:p>
          <a:p>
            <a:pPr marL="285750" indent="-285750">
              <a:buFont typeface="Arial" panose="020B0604020202020204" pitchFamily="34" charset="0"/>
              <a:buChar char="•"/>
            </a:pPr>
            <a:endParaRPr lang="en-AU" dirty="0">
              <a:solidFill>
                <a:srgbClr val="FFFF00"/>
              </a:solidFill>
              <a:sym typeface="Wingdings" panose="05000000000000000000" pitchFamily="2" charset="2"/>
            </a:endParaRPr>
          </a:p>
          <a:p>
            <a:pPr marL="285750" indent="-285750">
              <a:buFont typeface="Arial" panose="020B0604020202020204" pitchFamily="34" charset="0"/>
              <a:buChar char="•"/>
            </a:pPr>
            <a:r>
              <a:rPr lang="en-AU" dirty="0">
                <a:solidFill>
                  <a:srgbClr val="FFFF00"/>
                </a:solidFill>
                <a:sym typeface="Wingdings" panose="05000000000000000000" pitchFamily="2" charset="2"/>
              </a:rPr>
              <a:t>But: If pilot puts hands up, danger of glider shooting forward asymmetrically, which can lead to high-velocity impact when close to the ground.</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Suggest to pilot to assume PLF position to minimise injuries (“Get out of your harness”)</a:t>
            </a:r>
          </a:p>
          <a:p>
            <a:pPr marL="285750" indent="-285750">
              <a:buFont typeface="Arial" panose="020B0604020202020204" pitchFamily="34" charset="0"/>
              <a:buChar char="•"/>
            </a:pPr>
            <a:endParaRPr lang="en-AU" dirty="0">
              <a:solidFill>
                <a:srgbClr val="FFFF00"/>
              </a:solidFill>
            </a:endParaRPr>
          </a:p>
          <a:p>
            <a:pPr marL="285750" indent="-285750">
              <a:buFont typeface="Arial" panose="020B0604020202020204" pitchFamily="34" charset="0"/>
              <a:buChar char="•"/>
            </a:pPr>
            <a:r>
              <a:rPr lang="en-AU" dirty="0">
                <a:solidFill>
                  <a:srgbClr val="FFFF00"/>
                </a:solidFill>
              </a:rPr>
              <a:t>Try to prevent stalls: Observe trailing edge and brakes/hands when pilots are landing.</a:t>
            </a:r>
          </a:p>
        </p:txBody>
      </p:sp>
    </p:spTree>
    <p:extLst>
      <p:ext uri="{BB962C8B-B14F-4D97-AF65-F5344CB8AC3E}">
        <p14:creationId xmlns:p14="http://schemas.microsoft.com/office/powerpoint/2010/main" val="40618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AC7A-7E4B-B09F-C4C4-699E29FC41A0}"/>
              </a:ext>
            </a:extLst>
          </p:cNvPr>
          <p:cNvSpPr>
            <a:spLocks noGrp="1"/>
          </p:cNvSpPr>
          <p:nvPr>
            <p:ph type="title"/>
          </p:nvPr>
        </p:nvSpPr>
        <p:spPr>
          <a:xfrm>
            <a:off x="571500" y="290050"/>
            <a:ext cx="8001000" cy="1132460"/>
          </a:xfrm>
        </p:spPr>
        <p:txBody>
          <a:bodyPr/>
          <a:lstStyle/>
          <a:p>
            <a:r>
              <a:rPr lang="en-AU"/>
              <a:t>De-Briefing and Incident Reporting</a:t>
            </a:r>
          </a:p>
        </p:txBody>
      </p:sp>
      <p:sp>
        <p:nvSpPr>
          <p:cNvPr id="3" name="Content Placeholder 2">
            <a:extLst>
              <a:ext uri="{FF2B5EF4-FFF2-40B4-BE49-F238E27FC236}">
                <a16:creationId xmlns:a16="http://schemas.microsoft.com/office/drawing/2014/main" id="{1CB6F04B-4E29-240A-03CA-2709FEF15BDF}"/>
              </a:ext>
            </a:extLst>
          </p:cNvPr>
          <p:cNvSpPr>
            <a:spLocks noGrp="1"/>
          </p:cNvSpPr>
          <p:nvPr>
            <p:ph idx="1"/>
          </p:nvPr>
        </p:nvSpPr>
        <p:spPr>
          <a:xfrm>
            <a:off x="571500" y="1422510"/>
            <a:ext cx="8001000" cy="4517923"/>
          </a:xfrm>
        </p:spPr>
        <p:txBody>
          <a:bodyPr>
            <a:normAutofit/>
          </a:bodyPr>
          <a:lstStyle/>
          <a:p>
            <a:r>
              <a:rPr lang="en-AU" sz="1800">
                <a:solidFill>
                  <a:schemeClr val="tx1"/>
                </a:solidFill>
                <a:latin typeface="Arial" panose="020B0604020202020204" pitchFamily="34" charset="0"/>
                <a:cs typeface="Arial" panose="020B0604020202020204" pitchFamily="34" charset="0"/>
              </a:rPr>
              <a:t>After an accident or incident, de-briefing is important to help pilots understand what went wrong and to identify strategies to prevent similar situations in the future (essential for feeling in control &amp; confidence).</a:t>
            </a:r>
          </a:p>
          <a:p>
            <a:r>
              <a:rPr lang="en-AU" sz="1800">
                <a:solidFill>
                  <a:schemeClr val="tx1"/>
                </a:solidFill>
                <a:latin typeface="Arial" panose="020B0604020202020204" pitchFamily="34" charset="0"/>
                <a:cs typeface="Arial" panose="020B0604020202020204" pitchFamily="34" charset="0"/>
              </a:rPr>
              <a:t>Before starting the de-brief, make sure that pilot is well and cognitively able to engage. </a:t>
            </a:r>
          </a:p>
          <a:p>
            <a:r>
              <a:rPr lang="en-AU" sz="1800">
                <a:solidFill>
                  <a:schemeClr val="tx1"/>
                </a:solidFill>
                <a:latin typeface="Arial" panose="020B0604020202020204" pitchFamily="34" charset="0"/>
                <a:cs typeface="Arial" panose="020B0604020202020204" pitchFamily="34" charset="0"/>
              </a:rPr>
              <a:t>In the debrief, first ask the pilot what they think they did wrong (don’t just tell them).</a:t>
            </a:r>
          </a:p>
          <a:p>
            <a:r>
              <a:rPr lang="en-AU" sz="1800">
                <a:solidFill>
                  <a:schemeClr val="tx1"/>
                </a:solidFill>
                <a:latin typeface="Arial" panose="020B0604020202020204" pitchFamily="34" charset="0"/>
                <a:cs typeface="Arial" panose="020B0604020202020204" pitchFamily="34" charset="0"/>
              </a:rPr>
              <a:t>When you both agree on the mistakes, ask pilot to identify appropriate alternatives / strategies to prevent repeating the mistake.</a:t>
            </a:r>
          </a:p>
          <a:p>
            <a:r>
              <a:rPr lang="en-AU" sz="1800">
                <a:solidFill>
                  <a:schemeClr val="tx1"/>
                </a:solidFill>
                <a:latin typeface="Arial" panose="020B0604020202020204" pitchFamily="34" charset="0"/>
                <a:cs typeface="Arial" panose="020B0604020202020204" pitchFamily="34" charset="0"/>
              </a:rPr>
              <a:t>Encourage pilot to fill out incident report &amp; offer help with this, as additional opportunity for analysis and reflection.</a:t>
            </a:r>
          </a:p>
          <a:p>
            <a:endParaRPr lang="en-AU"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093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Incident Reporting</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75087" y="1736266"/>
            <a:ext cx="613081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Everyone can submit an incident report, at SAFA website: </a:t>
            </a:r>
            <a:r>
              <a:rPr lang="en-US" altLang="en-US" sz="1800" dirty="0">
                <a:solidFill>
                  <a:schemeClr val="tx1"/>
                </a:solidFill>
                <a:latin typeface="Arial" panose="020B0604020202020204" pitchFamily="34" charset="0"/>
                <a:hlinkClick r:id="rId2"/>
              </a:rPr>
              <a:t>https://members.safa.asn.au/members.php?page=public-incident-report.php</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Details of pilot need to be provided to SAFA, but in the report, pilot will remain anonymous. (PIC = “pilot in command”)</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If you provide an incident report for someone, try to make sure you have their details and know what equipment they were using (harness, wing).</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It’s best to review incident with pilot (what they could have done better), and get the pilot to do the report.</a:t>
            </a:r>
          </a:p>
        </p:txBody>
      </p:sp>
      <p:pic>
        <p:nvPicPr>
          <p:cNvPr id="4" name="Picture 3">
            <a:extLst>
              <a:ext uri="{FF2B5EF4-FFF2-40B4-BE49-F238E27FC236}">
                <a16:creationId xmlns:a16="http://schemas.microsoft.com/office/drawing/2014/main" id="{0B841719-211F-B587-F94E-126829C8CB0A}"/>
              </a:ext>
            </a:extLst>
          </p:cNvPr>
          <p:cNvPicPr>
            <a:picLocks noChangeAspect="1"/>
          </p:cNvPicPr>
          <p:nvPr/>
        </p:nvPicPr>
        <p:blipFill>
          <a:blip r:embed="rId3"/>
          <a:stretch>
            <a:fillRect/>
          </a:stretch>
        </p:blipFill>
        <p:spPr>
          <a:xfrm>
            <a:off x="6789683" y="3092667"/>
            <a:ext cx="2222986" cy="2912879"/>
          </a:xfrm>
          <a:prstGeom prst="rect">
            <a:avLst/>
          </a:prstGeom>
        </p:spPr>
      </p:pic>
      <p:sp>
        <p:nvSpPr>
          <p:cNvPr id="6" name="Arrow: Right 5">
            <a:extLst>
              <a:ext uri="{FF2B5EF4-FFF2-40B4-BE49-F238E27FC236}">
                <a16:creationId xmlns:a16="http://schemas.microsoft.com/office/drawing/2014/main" id="{A979CC6B-6E71-B0B7-9DC5-3CD3AF5ACEF6}"/>
              </a:ext>
            </a:extLst>
          </p:cNvPr>
          <p:cNvSpPr/>
          <p:nvPr/>
        </p:nvSpPr>
        <p:spPr>
          <a:xfrm>
            <a:off x="6096000" y="4435366"/>
            <a:ext cx="483476" cy="3678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0104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Accidents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97598" y="1292773"/>
            <a:ext cx="833798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Often SO will be asked to manage things around an accident or incident.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This can include: </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Rendering first aid. </a:t>
            </a:r>
            <a:r>
              <a:rPr lang="en-US" altLang="en-US" sz="1800" dirty="0">
                <a:solidFill>
                  <a:schemeClr val="tx1"/>
                </a:solidFill>
                <a:latin typeface="Arial" panose="020B0604020202020204" pitchFamily="34" charset="0"/>
                <a:sym typeface="Wingdings" panose="05000000000000000000" pitchFamily="2" charset="2"/>
              </a:rPr>
              <a:t> Find the best person for that &amp; render assistance.</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Call an ambulance, and organize someone to meet them. OR: </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Organize transport for pilot to hospital if not seriously hurt; take care of their gear </a:t>
            </a:r>
            <a:r>
              <a:rPr lang="en-US" altLang="en-US" sz="1800">
                <a:solidFill>
                  <a:schemeClr val="tx1"/>
                </a:solidFill>
                <a:latin typeface="Arial" panose="020B0604020202020204" pitchFamily="34" charset="0"/>
              </a:rPr>
              <a:t>and car</a:t>
            </a:r>
            <a:r>
              <a:rPr lang="en-US" altLang="en-US" sz="1800" dirty="0">
                <a:solidFill>
                  <a:schemeClr val="tx1"/>
                </a:solidFill>
                <a:latin typeface="Arial" panose="020B0604020202020204" pitchFamily="34" charset="0"/>
              </a:rPr>
              <a:t>.</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Managing site when they send a helicopter. </a:t>
            </a:r>
            <a:r>
              <a:rPr lang="en-US" altLang="en-US" sz="1800" dirty="0">
                <a:solidFill>
                  <a:schemeClr val="tx1"/>
                </a:solidFill>
                <a:latin typeface="Arial" panose="020B0604020202020204" pitchFamily="34" charset="0"/>
                <a:sym typeface="Wingdings" panose="05000000000000000000" pitchFamily="2" charset="2"/>
              </a:rPr>
              <a:t> It will typically take time for chopper to arrive, so: Make sure that wings are packed up, not open at launch</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Inform people about the accident. This can be more difficult than it sounds. Radio comms may not be working. If you have time, think creatively.</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Suggest to pilots in the air to leave the area and go XC or to land.</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Inform the </a:t>
            </a:r>
            <a:r>
              <a:rPr lang="en-US" altLang="en-US" sz="1800">
                <a:solidFill>
                  <a:schemeClr val="tx1"/>
                </a:solidFill>
                <a:latin typeface="Arial" panose="020B0604020202020204" pitchFamily="34" charset="0"/>
              </a:rPr>
              <a:t>club committee</a:t>
            </a:r>
            <a:endParaRPr lang="en-US" altLang="en-US"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2533159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Reporting of Risks and Hazards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75087" y="1385703"/>
            <a:ext cx="844309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All threats and hazards at the flying site should best be reported to club committee.</a:t>
            </a:r>
          </a:p>
          <a:p>
            <a:pPr defTabSz="914400" eaLnBrk="0" fontAlgn="base" hangingPunct="0">
              <a:lnSpc>
                <a:spcPct val="100000"/>
              </a:lnSpc>
              <a:spcBef>
                <a:spcPct val="0"/>
              </a:spcBef>
              <a:spcAft>
                <a:spcPct val="0"/>
              </a:spcAft>
            </a:pPr>
            <a:endParaRPr lang="en-US" altLang="en-US" sz="180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Everyone </a:t>
            </a:r>
            <a:r>
              <a:rPr lang="en-US" altLang="en-US" sz="1800" dirty="0">
                <a:solidFill>
                  <a:schemeClr val="tx1"/>
                </a:solidFill>
                <a:latin typeface="Arial" panose="020B0604020202020204" pitchFamily="34" charset="0"/>
              </a:rPr>
              <a:t>can submit a risk and hazard report at the SAFA website:</a:t>
            </a: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hlinkClick r:id="rId2"/>
              </a:rPr>
              <a:t>https://members.safa.asn.au/members.php?page=member_view_th.php</a:t>
            </a:r>
            <a:endParaRPr lang="en-US" altLang="en-US" sz="180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However: SAFA website only seems suitable </a:t>
            </a:r>
            <a:r>
              <a:rPr lang="en-US" altLang="en-US" sz="1800" dirty="0">
                <a:solidFill>
                  <a:schemeClr val="tx1"/>
                </a:solidFill>
                <a:latin typeface="Arial" panose="020B0604020202020204" pitchFamily="34" charset="0"/>
              </a:rPr>
              <a:t>for </a:t>
            </a:r>
            <a:r>
              <a:rPr lang="en-US" altLang="en-US" sz="1800">
                <a:solidFill>
                  <a:schemeClr val="tx1"/>
                </a:solidFill>
                <a:latin typeface="Arial" panose="020B0604020202020204" pitchFamily="34" charset="0"/>
              </a:rPr>
              <a:t>reporting some hazards; e.g.: </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Threats and hazards due to unsafe flying </a:t>
            </a:r>
            <a:r>
              <a:rPr lang="en-US" altLang="en-US" sz="1800" dirty="0" err="1">
                <a:solidFill>
                  <a:schemeClr val="tx1"/>
                </a:solidFill>
                <a:latin typeface="Arial" panose="020B0604020202020204" pitchFamily="34" charset="0"/>
              </a:rPr>
              <a:t>behaviour</a:t>
            </a:r>
            <a:r>
              <a:rPr lang="en-US" altLang="en-US" sz="1800" dirty="0">
                <a:solidFill>
                  <a:schemeClr val="tx1"/>
                </a:solidFill>
                <a:latin typeface="Arial" panose="020B0604020202020204" pitchFamily="34" charset="0"/>
              </a:rPr>
              <a:t>, especially of tandem pilots For example: A tandem pilot failed to clip in passenger. You noticed it and corrected it before they took off.</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Threats and hazards due to intoxication of pilots (without incidents)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Threats and hazards due to unsafe flight operations of other aircraft (e.g., helicopters at Mt </a:t>
            </a:r>
            <a:r>
              <a:rPr lang="en-US" altLang="en-US" sz="1800" dirty="0" err="1">
                <a:solidFill>
                  <a:schemeClr val="tx1"/>
                </a:solidFill>
                <a:latin typeface="Arial" panose="020B0604020202020204" pitchFamily="34" charset="0"/>
              </a:rPr>
              <a:t>Storey</a:t>
            </a:r>
            <a:r>
              <a:rPr lang="en-US" altLang="en-US" sz="1800" dirty="0">
                <a:solidFill>
                  <a:schemeClr val="tx1"/>
                </a:solidFill>
                <a:latin typeface="Arial" panose="020B0604020202020204" pitchFamily="34" charset="0"/>
              </a:rPr>
              <a:t> regularly flying too close).</a:t>
            </a:r>
          </a:p>
        </p:txBody>
      </p:sp>
    </p:spTree>
    <p:extLst>
      <p:ext uri="{BB962C8B-B14F-4D97-AF65-F5344CB8AC3E}">
        <p14:creationId xmlns:p14="http://schemas.microsoft.com/office/powerpoint/2010/main" val="3320875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487417" y="2685395"/>
            <a:ext cx="8001000" cy="877614"/>
          </a:xfrm>
        </p:spPr>
        <p:txBody>
          <a:bodyPr/>
          <a:lstStyle/>
          <a:p>
            <a:pPr algn="ctr"/>
            <a:r>
              <a:rPr lang="en-AU" dirty="0"/>
              <a:t>Our Site Ratings</a:t>
            </a:r>
          </a:p>
        </p:txBody>
      </p:sp>
    </p:spTree>
    <p:extLst>
      <p:ext uri="{BB962C8B-B14F-4D97-AF65-F5344CB8AC3E}">
        <p14:creationId xmlns:p14="http://schemas.microsoft.com/office/powerpoint/2010/main" val="128552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Site Ratings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50454" y="1614124"/>
            <a:ext cx="844309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2000" b="1" dirty="0">
                <a:solidFill>
                  <a:schemeClr val="tx1"/>
                </a:solidFill>
                <a:latin typeface="Arial" panose="020B0604020202020204" pitchFamily="34" charset="0"/>
              </a:rPr>
              <a:t>Inspired by SAFA:</a:t>
            </a:r>
          </a:p>
          <a:p>
            <a:pPr defTabSz="914400" eaLnBrk="0" fontAlgn="base" hangingPunct="0">
              <a:lnSpc>
                <a:spcPct val="100000"/>
              </a:lnSpc>
              <a:spcBef>
                <a:spcPct val="0"/>
              </a:spcBef>
              <a:spcAft>
                <a:spcPct val="0"/>
              </a:spcAft>
            </a:pPr>
            <a:endParaRPr lang="en-US" altLang="en-US" sz="2000" b="1"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2000" b="1" dirty="0">
                <a:solidFill>
                  <a:schemeClr val="tx1"/>
                </a:solidFill>
                <a:latin typeface="Arial" panose="020B0604020202020204" pitchFamily="34" charset="0"/>
              </a:rPr>
              <a:t>PG2:</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Slope no steeper than 3:1 at launch pad (but then steep)</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No obstructions within 45-60 degrees of intended flight path</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Wind not too strong or too cross; no strong gusts or funky thermals</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LZ is large, flat and largely free of obstacles that could cause injury</a:t>
            </a:r>
          </a:p>
          <a:p>
            <a:pPr defTabSz="914400" eaLnBrk="0" fontAlgn="base" hangingPunct="0">
              <a:lnSpc>
                <a:spcPct val="100000"/>
              </a:lnSpc>
              <a:spcBef>
                <a:spcPct val="0"/>
              </a:spcBef>
              <a:spcAft>
                <a:spcPct val="0"/>
              </a:spcAft>
            </a:pPr>
            <a:endParaRPr lang="en-US" altLang="en-US" sz="20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20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2000" b="1" dirty="0">
                <a:solidFill>
                  <a:schemeClr val="tx1"/>
                </a:solidFill>
                <a:latin typeface="Arial" panose="020B0604020202020204" pitchFamily="34" charset="0"/>
              </a:rPr>
              <a:t>PG3: </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Slope no steeper than 4:1 at launch pad</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No obstructions within 30-45 degrees of intended flight path</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Wind not too strong or too cross</a:t>
            </a: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LZ can be smaller or not so flat, largely free of obstacles</a:t>
            </a:r>
          </a:p>
        </p:txBody>
      </p:sp>
    </p:spTree>
    <p:extLst>
      <p:ext uri="{BB962C8B-B14F-4D97-AF65-F5344CB8AC3E}">
        <p14:creationId xmlns:p14="http://schemas.microsoft.com/office/powerpoint/2010/main" val="1856915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Our Site Ratings</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50454" y="1247801"/>
            <a:ext cx="8443092"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How would you rate our sites?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For the ratings, consider both (1) ease of launch; (2) ease of landing</a:t>
            </a: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Assume perfect conditions. SO or duty pilot of the day can always change the rating of a site depending on conditions (too strong, too cross, etc.)</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Ma </a:t>
            </a:r>
            <a:r>
              <a:rPr lang="en-US" altLang="en-US" sz="1800" dirty="0" err="1">
                <a:solidFill>
                  <a:schemeClr val="tx1"/>
                </a:solidFill>
                <a:latin typeface="Arial" panose="020B0604020202020204" pitchFamily="34" charset="0"/>
              </a:rPr>
              <a:t>Ma</a:t>
            </a:r>
            <a:r>
              <a:rPr lang="en-US" altLang="en-US" sz="1800" dirty="0">
                <a:solidFill>
                  <a:schemeClr val="tx1"/>
                </a:solidFill>
                <a:latin typeface="Arial" panose="020B0604020202020204" pitchFamily="34" charset="0"/>
              </a:rPr>
              <a:t> (low E/NE launch): </a:t>
            </a:r>
            <a:r>
              <a:rPr lang="en-US" altLang="en-US" sz="1800">
                <a:solidFill>
                  <a:schemeClr val="tx1"/>
                </a:solidFill>
                <a:latin typeface="Arial" panose="020B0604020202020204" pitchFamily="34" charset="0"/>
              </a:rPr>
              <a:t>Currently PG2</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Tenthill (W launch): PG3. </a:t>
            </a:r>
          </a:p>
          <a:p>
            <a:pPr defTabSz="914400" eaLnBrk="0" fontAlgn="base" hangingPunct="0">
              <a:lnSpc>
                <a:spcPct val="100000"/>
              </a:lnSpc>
              <a:spcBef>
                <a:spcPct val="0"/>
              </a:spcBef>
              <a:spcAft>
                <a:spcPct val="0"/>
              </a:spcAft>
            </a:pPr>
            <a:endParaRPr lang="en-US" altLang="en-US" sz="180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Wilson’s </a:t>
            </a:r>
            <a:r>
              <a:rPr lang="en-US" altLang="en-US" sz="1800" dirty="0">
                <a:solidFill>
                  <a:schemeClr val="tx1"/>
                </a:solidFill>
                <a:latin typeface="Arial" panose="020B0604020202020204" pitchFamily="34" charset="0"/>
              </a:rPr>
              <a:t>(NE launch</a:t>
            </a:r>
            <a:r>
              <a:rPr lang="en-US" altLang="en-US" sz="1800">
                <a:solidFill>
                  <a:schemeClr val="tx1"/>
                </a:solidFill>
                <a:latin typeface="Arial" panose="020B0604020202020204" pitchFamily="34" charset="0"/>
              </a:rPr>
              <a:t>): PG4.</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Killarney (SE launch</a:t>
            </a:r>
            <a:r>
              <a:rPr lang="en-US" altLang="en-US" sz="1800">
                <a:solidFill>
                  <a:schemeClr val="tx1"/>
                </a:solidFill>
                <a:latin typeface="Arial" panose="020B0604020202020204" pitchFamily="34" charset="0"/>
              </a:rPr>
              <a:t>): PG3.</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Killarney (W-NW launch</a:t>
            </a:r>
            <a:r>
              <a:rPr lang="en-US" altLang="en-US" sz="1800">
                <a:solidFill>
                  <a:schemeClr val="tx1"/>
                </a:solidFill>
                <a:latin typeface="Arial" panose="020B0604020202020204" pitchFamily="34" charset="0"/>
              </a:rPr>
              <a:t>): PG4. </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Killarney (N launch</a:t>
            </a:r>
            <a:r>
              <a:rPr lang="en-US" altLang="en-US" sz="1800">
                <a:solidFill>
                  <a:schemeClr val="tx1"/>
                </a:solidFill>
                <a:latin typeface="Arial" panose="020B0604020202020204" pitchFamily="34" charset="0"/>
              </a:rPr>
              <a:t>): PG2. </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Stringybark: PG3.</a:t>
            </a:r>
            <a:endParaRPr lang="en-US" altLang="en-US"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2325147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487417" y="2685395"/>
            <a:ext cx="8001000" cy="877614"/>
          </a:xfrm>
        </p:spPr>
        <p:txBody>
          <a:bodyPr/>
          <a:lstStyle/>
          <a:p>
            <a:pPr algn="ctr"/>
            <a:r>
              <a:rPr lang="en-AU" dirty="0"/>
              <a:t>How to get approved as SO?</a:t>
            </a:r>
          </a:p>
        </p:txBody>
      </p:sp>
    </p:spTree>
    <p:extLst>
      <p:ext uri="{BB962C8B-B14F-4D97-AF65-F5344CB8AC3E}">
        <p14:creationId xmlns:p14="http://schemas.microsoft.com/office/powerpoint/2010/main" val="1084640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How to supervise pilots (especially PG2)</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402218"/>
            <a:ext cx="8225659"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Make a risk assessment of whether pilots should fly: geography, weather (strong, light, cross), pilot skill level, type of wing and wing loading, speed-bar, equipment (radio, </a:t>
            </a:r>
            <a:r>
              <a:rPr lang="en-US" altLang="en-US" dirty="0" err="1">
                <a:solidFill>
                  <a:schemeClr val="tx1"/>
                </a:solidFill>
                <a:latin typeface="Arial" panose="020B0604020202020204" pitchFamily="34" charset="0"/>
              </a:rPr>
              <a:t>vario</a:t>
            </a:r>
            <a:r>
              <a:rPr lang="en-US" altLang="en-US" dirty="0">
                <a:solidFill>
                  <a:schemeClr val="tx1"/>
                </a:solidFill>
                <a:latin typeface="Arial" panose="020B0604020202020204" pitchFamily="34" charset="0"/>
              </a:rPr>
              <a:t>, compass, helmet, reserve, etc.)</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Provide site briefing and/or check pilot’s knowledge of the site.</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Check flight preparations of novice pilots. </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Supervise launch: Stay on the ground until supervised pilot launches and help with the launch decision, if pilot requests it. Ensure radio comms are working.</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Supervise flying: Try to keep supervised pilot in sight during flight and landing and provide advice as needed.</a:t>
            </a:r>
          </a:p>
          <a:p>
            <a:pPr defTabSz="914400"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1641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lstStyle/>
          <a:p>
            <a:pPr algn="ctr"/>
            <a:r>
              <a:rPr lang="en-AU" dirty="0"/>
              <a:t>How to get approved as SO?</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50454" y="1582341"/>
            <a:ext cx="844309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Go to SAFA website, log in (Member Login and Renewals): </a:t>
            </a:r>
            <a:r>
              <a:rPr lang="en-US" altLang="en-US" sz="1800" dirty="0">
                <a:solidFill>
                  <a:schemeClr val="tx1"/>
                </a:solidFill>
                <a:latin typeface="Arial" panose="020B0604020202020204" pitchFamily="34" charset="0"/>
                <a:hlinkClick r:id="rId2"/>
              </a:rPr>
              <a:t>https://safa.asn.au/</a:t>
            </a: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After you have logged in, go to </a:t>
            </a:r>
            <a:r>
              <a:rPr lang="en-US" altLang="en-US" sz="1800" b="1" dirty="0">
                <a:solidFill>
                  <a:schemeClr val="tx1"/>
                </a:solidFill>
                <a:latin typeface="Arial" panose="020B0604020202020204" pitchFamily="34" charset="0"/>
              </a:rPr>
              <a:t>Documents</a:t>
            </a:r>
            <a:r>
              <a:rPr lang="en-US" altLang="en-US" sz="1800" dirty="0">
                <a:solidFill>
                  <a:schemeClr val="tx1"/>
                </a:solidFill>
                <a:latin typeface="Arial" panose="020B0604020202020204" pitchFamily="34" charset="0"/>
              </a:rPr>
              <a:t> and then, </a:t>
            </a:r>
            <a:r>
              <a:rPr lang="en-US" altLang="en-US" sz="1800" b="1" dirty="0">
                <a:solidFill>
                  <a:schemeClr val="tx1"/>
                </a:solidFill>
                <a:latin typeface="Arial" panose="020B0604020202020204" pitchFamily="34" charset="0"/>
              </a:rPr>
              <a:t>Forms</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Select APP-01 Safety Officer and Senior Safety Officer Application / Renewal </a:t>
            </a:r>
          </a:p>
          <a:p>
            <a:pPr marL="0" indent="0" defTabSz="914400" eaLnBrk="0" fontAlgn="base" hangingPunct="0">
              <a:lnSpc>
                <a:spcPct val="100000"/>
              </a:lnSpc>
              <a:spcBef>
                <a:spcPct val="0"/>
              </a:spcBef>
              <a:spcAft>
                <a:spcPct val="0"/>
              </a:spcAft>
              <a:buNone/>
            </a:pPr>
            <a:r>
              <a:rPr lang="en-US" altLang="en-US" sz="1800" dirty="0">
                <a:solidFill>
                  <a:schemeClr val="tx1"/>
                </a:solidFill>
                <a:latin typeface="Arial" panose="020B0604020202020204" pitchFamily="34" charset="0"/>
              </a:rPr>
              <a:t>(</a:t>
            </a:r>
            <a:r>
              <a:rPr lang="en-US" altLang="en-US" sz="1800" dirty="0">
                <a:solidFill>
                  <a:schemeClr val="tx1"/>
                </a:solidFill>
                <a:latin typeface="Arial" panose="020B0604020202020204" pitchFamily="34" charset="0"/>
                <a:hlinkClick r:id="rId3"/>
              </a:rPr>
              <a:t>https://safa.snapforms.com.au/form/app-01-safety-officer-appointment-applicationv149020240510</a:t>
            </a:r>
            <a:r>
              <a:rPr lang="en-US" altLang="en-US" sz="1800" dirty="0">
                <a:solidFill>
                  <a:schemeClr val="tx1"/>
                </a:solidFill>
                <a:latin typeface="Arial" panose="020B0604020202020204" pitchFamily="34" charset="0"/>
              </a:rPr>
              <a:t>)</a:t>
            </a:r>
          </a:p>
          <a:p>
            <a:pPr marL="0" indent="0" defTabSz="914400" eaLnBrk="0" fontAlgn="base" hangingPunct="0">
              <a:lnSpc>
                <a:spcPct val="100000"/>
              </a:lnSpc>
              <a:spcBef>
                <a:spcPct val="0"/>
              </a:spcBef>
              <a:spcAft>
                <a:spcPct val="0"/>
              </a:spcAft>
              <a:buNone/>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Fill out the form, give my name (Secretary): Stefanie Becker</a:t>
            </a:r>
          </a:p>
          <a:p>
            <a:pPr defTabSz="914400" eaLnBrk="0" fontAlgn="base" hangingPunct="0">
              <a:lnSpc>
                <a:spcPct val="100000"/>
              </a:lnSpc>
              <a:spcBef>
                <a:spcPct val="0"/>
              </a:spcBef>
              <a:spcAft>
                <a:spcPct val="0"/>
              </a:spcAft>
            </a:pPr>
            <a:endParaRPr lang="en-US" altLang="en-US" sz="180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a:solidFill>
                  <a:schemeClr val="tx1"/>
                </a:solidFill>
                <a:latin typeface="Arial" panose="020B0604020202020204" pitchFamily="34" charset="0"/>
              </a:rPr>
              <a:t>And </a:t>
            </a:r>
            <a:r>
              <a:rPr lang="en-US" altLang="en-US" sz="1800" dirty="0">
                <a:solidFill>
                  <a:schemeClr val="tx1"/>
                </a:solidFill>
                <a:latin typeface="Arial" panose="020B0604020202020204" pitchFamily="34" charset="0"/>
              </a:rPr>
              <a:t>my phone number: 0449 883870.</a:t>
            </a:r>
          </a:p>
          <a:p>
            <a:pPr defTabSz="914400" eaLnBrk="0" fontAlgn="base" hangingPunct="0">
              <a:lnSpc>
                <a:spcPct val="100000"/>
              </a:lnSpc>
              <a:spcBef>
                <a:spcPct val="0"/>
              </a:spcBef>
              <a:spcAft>
                <a:spcPct val="0"/>
              </a:spcAft>
            </a:pPr>
            <a:endParaRPr lang="en-US" altLang="en-US" sz="18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lang="en-US" altLang="en-US" sz="1800" dirty="0">
                <a:solidFill>
                  <a:schemeClr val="tx1"/>
                </a:solidFill>
                <a:latin typeface="Arial" panose="020B0604020202020204" pitchFamily="34" charset="0"/>
              </a:rPr>
              <a:t>Maybe text me while you are doing that to see if I’m free to approve it. ;-)</a:t>
            </a:r>
          </a:p>
        </p:txBody>
      </p:sp>
    </p:spTree>
    <p:extLst>
      <p:ext uri="{BB962C8B-B14F-4D97-AF65-F5344CB8AC3E}">
        <p14:creationId xmlns:p14="http://schemas.microsoft.com/office/powerpoint/2010/main" val="4290022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03005" y="3031278"/>
            <a:ext cx="833798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ctr" defTabSz="914400" eaLnBrk="0" fontAlgn="base" hangingPunct="0">
              <a:lnSpc>
                <a:spcPct val="100000"/>
              </a:lnSpc>
              <a:spcBef>
                <a:spcPct val="0"/>
              </a:spcBef>
              <a:spcAft>
                <a:spcPct val="0"/>
              </a:spcAft>
              <a:buNone/>
            </a:pPr>
            <a:r>
              <a:rPr lang="en-US" altLang="en-US" sz="3000" dirty="0">
                <a:solidFill>
                  <a:schemeClr val="tx1"/>
                </a:solidFill>
                <a:latin typeface="Arial" panose="020B0604020202020204" pitchFamily="34" charset="0"/>
              </a:rPr>
              <a:t>Any questions?</a:t>
            </a:r>
          </a:p>
        </p:txBody>
      </p:sp>
      <p:pic>
        <p:nvPicPr>
          <p:cNvPr id="7" name="Picture 6">
            <a:extLst>
              <a:ext uri="{FF2B5EF4-FFF2-40B4-BE49-F238E27FC236}">
                <a16:creationId xmlns:a16="http://schemas.microsoft.com/office/drawing/2014/main" id="{1F153299-F3AB-B221-F825-A6EED15E592E}"/>
              </a:ext>
            </a:extLst>
          </p:cNvPr>
          <p:cNvPicPr>
            <a:picLocks noChangeAspect="1"/>
          </p:cNvPicPr>
          <p:nvPr/>
        </p:nvPicPr>
        <p:blipFill>
          <a:blip r:embed="rId2"/>
          <a:stretch>
            <a:fillRect/>
          </a:stretch>
        </p:blipFill>
        <p:spPr>
          <a:xfrm>
            <a:off x="1483272" y="572814"/>
            <a:ext cx="3509142" cy="1833134"/>
          </a:xfrm>
          <a:prstGeom prst="rect">
            <a:avLst/>
          </a:prstGeom>
        </p:spPr>
      </p:pic>
      <p:pic>
        <p:nvPicPr>
          <p:cNvPr id="9" name="Picture 8">
            <a:extLst>
              <a:ext uri="{FF2B5EF4-FFF2-40B4-BE49-F238E27FC236}">
                <a16:creationId xmlns:a16="http://schemas.microsoft.com/office/drawing/2014/main" id="{62D0FCDE-7A5E-C9EE-8287-D0900A249C6F}"/>
              </a:ext>
            </a:extLst>
          </p:cNvPr>
          <p:cNvPicPr>
            <a:picLocks noChangeAspect="1"/>
          </p:cNvPicPr>
          <p:nvPr/>
        </p:nvPicPr>
        <p:blipFill>
          <a:blip r:embed="rId3"/>
          <a:stretch>
            <a:fillRect/>
          </a:stretch>
        </p:blipFill>
        <p:spPr>
          <a:xfrm>
            <a:off x="4624550" y="4073972"/>
            <a:ext cx="3500439" cy="1951184"/>
          </a:xfrm>
          <a:prstGeom prst="rect">
            <a:avLst/>
          </a:prstGeom>
        </p:spPr>
      </p:pic>
    </p:spTree>
    <p:extLst>
      <p:ext uri="{BB962C8B-B14F-4D97-AF65-F5344CB8AC3E}">
        <p14:creationId xmlns:p14="http://schemas.microsoft.com/office/powerpoint/2010/main" val="107489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225975"/>
            <a:ext cx="8001000" cy="877614"/>
          </a:xfrm>
        </p:spPr>
        <p:txBody>
          <a:bodyPr/>
          <a:lstStyle/>
          <a:p>
            <a:pPr algn="ctr"/>
            <a:r>
              <a:rPr lang="en-AU" dirty="0"/>
              <a:t>Overview</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301515" y="1142488"/>
            <a:ext cx="8225659"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Risk Assessment</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Site Briefings</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Check flight preparations</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Supervise launch</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Supervise flight and landing</a:t>
            </a:r>
          </a:p>
          <a:p>
            <a:pPr marL="457200" indent="-457200" defTabSz="914400" eaLnBrk="0" fontAlgn="base" hangingPunct="0">
              <a:lnSpc>
                <a:spcPct val="100000"/>
              </a:lnSpc>
              <a:spcBef>
                <a:spcPct val="0"/>
              </a:spcBef>
              <a:spcAft>
                <a:spcPct val="0"/>
              </a:spcAft>
              <a:buFont typeface="+mj-lt"/>
              <a:buAutoNum type="arabicPeriod"/>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Accidents</a:t>
            </a:r>
          </a:p>
          <a:p>
            <a:pPr marL="457200" indent="-457200" defTabSz="914400" eaLnBrk="0" fontAlgn="base" hangingPunct="0">
              <a:lnSpc>
                <a:spcPct val="100000"/>
              </a:lnSpc>
              <a:spcBef>
                <a:spcPct val="0"/>
              </a:spcBef>
              <a:spcAft>
                <a:spcPct val="0"/>
              </a:spcAft>
              <a:buFont typeface="+mj-lt"/>
              <a:buAutoNum type="arabicPeriod"/>
            </a:pPr>
            <a:endParaRPr kumimoji="0" lang="en-US" altLang="en-US" b="0" i="0" u="none" strike="noStrike" cap="none" normalizeH="0" baseline="0" dirty="0">
              <a:ln>
                <a:noFill/>
              </a:ln>
              <a:solidFill>
                <a:schemeClr val="tx1"/>
              </a:solidFill>
              <a:effectLst/>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Hazard Reporting</a:t>
            </a:r>
          </a:p>
          <a:p>
            <a:pPr marL="457200" indent="-457200" defTabSz="914400" eaLnBrk="0" fontAlgn="base" hangingPunct="0">
              <a:lnSpc>
                <a:spcPct val="100000"/>
              </a:lnSpc>
              <a:spcBef>
                <a:spcPct val="0"/>
              </a:spcBef>
              <a:spcAft>
                <a:spcPct val="0"/>
              </a:spcAft>
              <a:buFont typeface="+mj-lt"/>
              <a:buAutoNum type="arabicPeriod"/>
            </a:pPr>
            <a:endParaRPr lang="en-US" altLang="en-US" dirty="0">
              <a:solidFill>
                <a:schemeClr val="tx1"/>
              </a:solidFill>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Our Site Ratings</a:t>
            </a:r>
          </a:p>
          <a:p>
            <a:pPr marL="457200" indent="-457200" defTabSz="914400" eaLnBrk="0" fontAlgn="base" hangingPunct="0">
              <a:lnSpc>
                <a:spcPct val="100000"/>
              </a:lnSpc>
              <a:spcBef>
                <a:spcPct val="0"/>
              </a:spcBef>
              <a:spcAft>
                <a:spcPct val="0"/>
              </a:spcAft>
              <a:buFont typeface="+mj-lt"/>
              <a:buAutoNum type="arabicPeriod"/>
            </a:pPr>
            <a:endParaRPr kumimoji="0" lang="en-US" altLang="en-US" b="0" i="0" u="none" strike="noStrike" cap="none" normalizeH="0" baseline="0" dirty="0">
              <a:ln>
                <a:noFill/>
              </a:ln>
              <a:solidFill>
                <a:schemeClr val="tx1"/>
              </a:solidFill>
              <a:effectLst/>
              <a:latin typeface="Arial" panose="020B0604020202020204" pitchFamily="34" charset="0"/>
            </a:endParaRPr>
          </a:p>
          <a:p>
            <a:pPr marL="457200" indent="-457200" defTabSz="914400" eaLnBrk="0" fontAlgn="base" hangingPunct="0">
              <a:lnSpc>
                <a:spcPct val="100000"/>
              </a:lnSpc>
              <a:spcBef>
                <a:spcPct val="0"/>
              </a:spcBef>
              <a:spcAft>
                <a:spcPct val="0"/>
              </a:spcAft>
              <a:buFont typeface="+mj-lt"/>
              <a:buAutoNum type="arabicPeriod"/>
            </a:pPr>
            <a:r>
              <a:rPr lang="en-US" altLang="en-US" dirty="0">
                <a:solidFill>
                  <a:schemeClr val="tx1"/>
                </a:solidFill>
                <a:latin typeface="Arial" panose="020B0604020202020204" pitchFamily="34" charset="0"/>
              </a:rPr>
              <a:t>How to get approved as SO?</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3" name="Right Brace 2">
            <a:extLst>
              <a:ext uri="{FF2B5EF4-FFF2-40B4-BE49-F238E27FC236}">
                <a16:creationId xmlns:a16="http://schemas.microsoft.com/office/drawing/2014/main" id="{98EA2F89-2E98-8862-4408-B9CBF29FE3B7}"/>
              </a:ext>
            </a:extLst>
          </p:cNvPr>
          <p:cNvSpPr/>
          <p:nvPr/>
        </p:nvSpPr>
        <p:spPr>
          <a:xfrm>
            <a:off x="4414345" y="1313794"/>
            <a:ext cx="157655"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 name="TextBox 3">
            <a:extLst>
              <a:ext uri="{FF2B5EF4-FFF2-40B4-BE49-F238E27FC236}">
                <a16:creationId xmlns:a16="http://schemas.microsoft.com/office/drawing/2014/main" id="{8C24AF25-4A37-7329-B814-D623529F7E00}"/>
              </a:ext>
            </a:extLst>
          </p:cNvPr>
          <p:cNvSpPr txBox="1"/>
          <p:nvPr/>
        </p:nvSpPr>
        <p:spPr>
          <a:xfrm>
            <a:off x="4891252" y="2460579"/>
            <a:ext cx="3226676" cy="430887"/>
          </a:xfrm>
          <a:prstGeom prst="rect">
            <a:avLst/>
          </a:prstGeom>
          <a:noFill/>
        </p:spPr>
        <p:txBody>
          <a:bodyPr wrap="square" rtlCol="0">
            <a:spAutoFit/>
          </a:bodyPr>
          <a:lstStyle/>
          <a:p>
            <a:r>
              <a:rPr lang="en-AU" sz="2200" dirty="0"/>
              <a:t>PG2 </a:t>
            </a:r>
            <a:r>
              <a:rPr lang="en-AU" sz="2200" dirty="0" err="1"/>
              <a:t>Supervsision</a:t>
            </a:r>
            <a:endParaRPr lang="en-AU" sz="2200" dirty="0"/>
          </a:p>
        </p:txBody>
      </p:sp>
    </p:spTree>
    <p:extLst>
      <p:ext uri="{BB962C8B-B14F-4D97-AF65-F5344CB8AC3E}">
        <p14:creationId xmlns:p14="http://schemas.microsoft.com/office/powerpoint/2010/main" val="97903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75098C-157D-791E-050D-D7FF2926EB9B}"/>
              </a:ext>
            </a:extLst>
          </p:cNvPr>
          <p:cNvSpPr>
            <a:spLocks noGrp="1"/>
          </p:cNvSpPr>
          <p:nvPr>
            <p:ph type="title"/>
          </p:nvPr>
        </p:nvSpPr>
        <p:spPr>
          <a:xfrm>
            <a:off x="571500" y="2103383"/>
            <a:ext cx="8001000" cy="2651234"/>
          </a:xfrm>
        </p:spPr>
        <p:txBody>
          <a:bodyPr>
            <a:normAutofit/>
          </a:bodyPr>
          <a:lstStyle/>
          <a:p>
            <a:pPr algn="ctr"/>
            <a:r>
              <a:rPr lang="en-AU" dirty="0"/>
              <a:t>Risk Assessments:</a:t>
            </a:r>
            <a:br>
              <a:rPr lang="en-AU" dirty="0"/>
            </a:br>
            <a:br>
              <a:rPr lang="en-AU" dirty="0"/>
            </a:br>
            <a:r>
              <a:rPr lang="en-AU" dirty="0"/>
              <a:t>Assess the conditions</a:t>
            </a:r>
            <a:br>
              <a:rPr lang="en-AU" dirty="0"/>
            </a:br>
            <a:br>
              <a:rPr lang="en-AU" dirty="0"/>
            </a:br>
            <a:r>
              <a:rPr lang="en-AU" dirty="0"/>
              <a:t>Decide if people should fly</a:t>
            </a:r>
          </a:p>
        </p:txBody>
      </p:sp>
    </p:spTree>
    <p:extLst>
      <p:ext uri="{BB962C8B-B14F-4D97-AF65-F5344CB8AC3E}">
        <p14:creationId xmlns:p14="http://schemas.microsoft.com/office/powerpoint/2010/main" val="151210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C41-FB11-060D-7DF0-E90C16DAC047}"/>
              </a:ext>
            </a:extLst>
          </p:cNvPr>
          <p:cNvSpPr>
            <a:spLocks noGrp="1"/>
          </p:cNvSpPr>
          <p:nvPr>
            <p:ph type="title"/>
          </p:nvPr>
        </p:nvSpPr>
        <p:spPr>
          <a:xfrm>
            <a:off x="571500" y="362609"/>
            <a:ext cx="8001000" cy="877614"/>
          </a:xfrm>
        </p:spPr>
        <p:txBody>
          <a:bodyPr>
            <a:normAutofit fontScale="90000"/>
          </a:bodyPr>
          <a:lstStyle/>
          <a:p>
            <a:pPr algn="ctr"/>
            <a:r>
              <a:rPr lang="en-AU" dirty="0"/>
              <a:t>Risk Assessment: General things to consider</a:t>
            </a:r>
          </a:p>
        </p:txBody>
      </p:sp>
      <p:sp>
        <p:nvSpPr>
          <p:cNvPr id="5" name="Rectangle 2">
            <a:extLst>
              <a:ext uri="{FF2B5EF4-FFF2-40B4-BE49-F238E27FC236}">
                <a16:creationId xmlns:a16="http://schemas.microsoft.com/office/drawing/2014/main" id="{8ABFFDC1-83BD-B279-7E50-0FC3D8602B85}"/>
              </a:ext>
            </a:extLst>
          </p:cNvPr>
          <p:cNvSpPr>
            <a:spLocks noGrp="1" noChangeArrowheads="1"/>
          </p:cNvSpPr>
          <p:nvPr>
            <p:ph idx="1"/>
          </p:nvPr>
        </p:nvSpPr>
        <p:spPr bwMode="auto">
          <a:xfrm>
            <a:off x="459170" y="1362246"/>
            <a:ext cx="822565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Steepness of the slope and obstacles in the flying / running path (especially in light wind or nil wind)</a:t>
            </a:r>
          </a:p>
          <a:p>
            <a:pPr defTabSz="914400" eaLnBrk="0" fontAlgn="base" hangingPunct="0">
              <a:lnSpc>
                <a:spcPct val="100000"/>
              </a:lnSpc>
              <a:spcBef>
                <a:spcPct val="0"/>
              </a:spcBef>
              <a:spcAft>
                <a:spcPct val="0"/>
              </a:spcAf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Obstruction / trees on either side and obstacles on either side (especially when combined with cross wind)</a:t>
            </a:r>
          </a:p>
          <a:p>
            <a:pPr defTabSz="914400" eaLnBrk="0" fontAlgn="base" hangingPunct="0">
              <a:lnSpc>
                <a:spcPct val="100000"/>
              </a:lnSpc>
              <a:spcBef>
                <a:spcPct val="0"/>
              </a:spcBef>
              <a:spcAft>
                <a:spcPct val="0"/>
              </a:spcAf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Wind direction and strength (including gusts and thermals), including predicted weather </a:t>
            </a:r>
            <a:r>
              <a:rPr lang="en-US" altLang="en-US" sz="2000" dirty="0">
                <a:solidFill>
                  <a:schemeClr val="tx1"/>
                </a:solidFill>
                <a:latin typeface="Arial" panose="020B0604020202020204" pitchFamily="34" charset="0"/>
              </a:rPr>
              <a:t>or incoming weather (e.g., rain, thunderstorms)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lvl="1" defTabSz="914400" eaLnBrk="0" fontAlgn="base" hangingPunct="0">
              <a:lnSpc>
                <a:spcPct val="100000"/>
              </a:lnSpc>
              <a:spcBef>
                <a:spcPts val="600"/>
              </a:spcBef>
              <a:spcAft>
                <a:spcPct val="0"/>
              </a:spcAft>
            </a:pPr>
            <a:r>
              <a:rPr lang="en-US" altLang="en-US" sz="2000" dirty="0">
                <a:solidFill>
                  <a:schemeClr val="tx1"/>
                </a:solidFill>
                <a:latin typeface="Arial" panose="020B0604020202020204" pitchFamily="34" charset="0"/>
              </a:rPr>
              <a:t>Too strong at launch is generally recognized as critical.</a:t>
            </a:r>
          </a:p>
          <a:p>
            <a:pPr lvl="1" defTabSz="914400" eaLnBrk="0" fontAlgn="base" hangingPunct="0">
              <a:lnSpc>
                <a:spcPct val="100000"/>
              </a:lnSpc>
              <a:spcBef>
                <a:spcPts val="600"/>
              </a:spcBef>
              <a:spcAft>
                <a:spcPct val="0"/>
              </a:spcAft>
            </a:pPr>
            <a:r>
              <a:rPr lang="en-US" altLang="en-US" sz="2000" dirty="0">
                <a:solidFill>
                  <a:schemeClr val="tx1"/>
                </a:solidFill>
                <a:latin typeface="Arial" panose="020B0604020202020204" pitchFamily="34" charset="0"/>
              </a:rPr>
              <a:t>Let’s not forget: Too light is also a hazard, especially with thermals! (Pilots are close to the ground and can get dropped after a thermal; ground speed is uncomfortably high in landings).</a:t>
            </a:r>
            <a:endParaRPr kumimoji="0" lang="en-US" altLang="en-US" sz="17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endParaRPr lang="en-US" altLang="en-US" sz="2000" dirty="0">
              <a:solidFill>
                <a:schemeClr val="tx1"/>
              </a:solidFill>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Landing zone: </a:t>
            </a:r>
            <a:r>
              <a:rPr lang="en-US" altLang="en-US" sz="2000" dirty="0">
                <a:solidFill>
                  <a:schemeClr val="tx1"/>
                </a:solidFill>
                <a:latin typeface="Arial" panose="020B0604020202020204" pitchFamily="34" charset="0"/>
              </a:rPr>
              <a:t>large, flat and free of obstacles?</a:t>
            </a:r>
          </a:p>
          <a:p>
            <a:pPr defTabSz="914400" eaLnBrk="0" fontAlgn="base" hangingPunct="0">
              <a:lnSpc>
                <a:spcPct val="100000"/>
              </a:lnSpc>
              <a:spcBef>
                <a:spcPct val="0"/>
              </a:spcBef>
              <a:spcAft>
                <a:spcPct val="0"/>
              </a:spcAf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lang="en-US" altLang="en-US" sz="2000" dirty="0">
                <a:solidFill>
                  <a:schemeClr val="tx1"/>
                </a:solidFill>
                <a:latin typeface="Arial" panose="020B0604020202020204" pitchFamily="34" charset="0"/>
              </a:rPr>
              <a:t>Local knowledge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10380211"/>
      </p:ext>
    </p:extLst>
  </p:cSld>
  <p:clrMapOvr>
    <a:masterClrMapping/>
  </p:clrMapOvr>
</p:sld>
</file>

<file path=ppt/theme/theme1.xml><?xml version="1.0" encoding="utf-8"?>
<a:theme xmlns:a="http://schemas.openxmlformats.org/drawingml/2006/main" name="Pebble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12583</TotalTime>
  <Words>5544</Words>
  <Application>Microsoft Office PowerPoint</Application>
  <PresentationFormat>On-screen Show (4:3)</PresentationFormat>
  <Paragraphs>582</Paragraphs>
  <Slides>61</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Avenir Next LT Pro</vt:lpstr>
      <vt:lpstr>Avenir Next LT Pro Light</vt:lpstr>
      <vt:lpstr>CIDFont+F1</vt:lpstr>
      <vt:lpstr>CIDFont+F2</vt:lpstr>
      <vt:lpstr>Sitka Subheading</vt:lpstr>
      <vt:lpstr>Wingdings</vt:lpstr>
      <vt:lpstr>PebbleVTI</vt:lpstr>
      <vt:lpstr>Wicked Wings  SO Workshop</vt:lpstr>
      <vt:lpstr>SAFA on Safety Officer Appointments</vt:lpstr>
      <vt:lpstr>Limitations and Duties</vt:lpstr>
      <vt:lpstr>Period of Validity</vt:lpstr>
      <vt:lpstr>Plain Language: A Safety Officer is….</vt:lpstr>
      <vt:lpstr>How to supervise pilots (especially PG2)</vt:lpstr>
      <vt:lpstr>Overview</vt:lpstr>
      <vt:lpstr>Risk Assessments:  Assess the conditions  Decide if people should fly</vt:lpstr>
      <vt:lpstr>Risk Assessment: General things to consider</vt:lpstr>
      <vt:lpstr>Risk Assessment: Our Role</vt:lpstr>
      <vt:lpstr>What we can do to minimise risk:</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Some Practice: Risk Assessment</vt:lpstr>
      <vt:lpstr>Site Briefings</vt:lpstr>
      <vt:lpstr>Site Briefings</vt:lpstr>
      <vt:lpstr>Site Briefings</vt:lpstr>
      <vt:lpstr>Site Briefings</vt:lpstr>
      <vt:lpstr>Check Flight Preparations</vt:lpstr>
      <vt:lpstr>Check Flight Preparations</vt:lpstr>
      <vt:lpstr>Supervise Launch</vt:lpstr>
      <vt:lpstr>Supervise Launch</vt:lpstr>
      <vt:lpstr>Launch: Frequent mistakes</vt:lpstr>
      <vt:lpstr>Practice: Mistakes in Launching</vt:lpstr>
      <vt:lpstr>Practice: Mistakes in Launching</vt:lpstr>
      <vt:lpstr>Practice: Mistakes in Launching</vt:lpstr>
      <vt:lpstr>Practice: Mistakes in Launching</vt:lpstr>
      <vt:lpstr>Practice: Mistakes in Launching</vt:lpstr>
      <vt:lpstr>Practice: Mistakes in Launching</vt:lpstr>
      <vt:lpstr>Practice: Mistakes in Launching</vt:lpstr>
      <vt:lpstr>Practice: Mistakes in Launching</vt:lpstr>
      <vt:lpstr>Supervising Flights</vt:lpstr>
      <vt:lpstr>Supervising Flying</vt:lpstr>
      <vt:lpstr>Limitations in Supervising Flying</vt:lpstr>
      <vt:lpstr>Practice: Mistakes in Flight</vt:lpstr>
      <vt:lpstr>Practice: Mistakes in Flight</vt:lpstr>
      <vt:lpstr>Practice: Mistakes in Flight</vt:lpstr>
      <vt:lpstr>Practice: Mistakes in Flight</vt:lpstr>
      <vt:lpstr>Supervising Landings</vt:lpstr>
      <vt:lpstr>Supervising Landings</vt:lpstr>
      <vt:lpstr>Practice: Mistakes in Landings</vt:lpstr>
      <vt:lpstr>Practice: Mistakes in Landings</vt:lpstr>
      <vt:lpstr>De-Briefing and Incident Reporting</vt:lpstr>
      <vt:lpstr>Incident Reporting</vt:lpstr>
      <vt:lpstr>Accidents</vt:lpstr>
      <vt:lpstr>Reporting of Risks and Hazards</vt:lpstr>
      <vt:lpstr>Our Site Ratings</vt:lpstr>
      <vt:lpstr>Site Ratings</vt:lpstr>
      <vt:lpstr>Our Site Ratings</vt:lpstr>
      <vt:lpstr>How to get approved as SO?</vt:lpstr>
      <vt:lpstr>How to get approved as SO?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Stefanie Becker</dc:creator>
  <cp:lastModifiedBy>Stefanie Becker</cp:lastModifiedBy>
  <cp:revision>266</cp:revision>
  <dcterms:created xsi:type="dcterms:W3CDTF">2024-08-14T14:18:01Z</dcterms:created>
  <dcterms:modified xsi:type="dcterms:W3CDTF">2026-05-14T05:23:01Z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2024-08-14T14:30:52Z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96b1bcec-4e8b-405c-81b2-d1071825f100</vt:lpwstr>
  </property>
  <property fmtid="{D5CDD505-2E9C-101B-9397-08002B2CF9AE}" pid="8" name="MSIP_Label_0f488380-630a-4f55-a077-a19445e3f360_ContentBits">
    <vt:lpwstr>0</vt:lpwstr>
  </property>
</Properties>
</file>